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61" r:id="rId7"/>
    <p:sldId id="264" r:id="rId8"/>
    <p:sldId id="265" r:id="rId9"/>
    <p:sldId id="266" r:id="rId10"/>
    <p:sldId id="267" r:id="rId11"/>
    <p:sldId id="292" r:id="rId12"/>
    <p:sldId id="270" r:id="rId13"/>
    <p:sldId id="268" r:id="rId14"/>
    <p:sldId id="269" r:id="rId15"/>
    <p:sldId id="271" r:id="rId16"/>
    <p:sldId id="272" r:id="rId17"/>
    <p:sldId id="275" r:id="rId18"/>
    <p:sldId id="274" r:id="rId19"/>
    <p:sldId id="276" r:id="rId20"/>
    <p:sldId id="278" r:id="rId21"/>
    <p:sldId id="277" r:id="rId22"/>
    <p:sldId id="273" r:id="rId23"/>
    <p:sldId id="279" r:id="rId24"/>
    <p:sldId id="281" r:id="rId25"/>
    <p:sldId id="280" r:id="rId26"/>
    <p:sldId id="291" r:id="rId27"/>
    <p:sldId id="287" r:id="rId28"/>
    <p:sldId id="286" r:id="rId29"/>
    <p:sldId id="284" r:id="rId30"/>
    <p:sldId id="288" r:id="rId31"/>
    <p:sldId id="285" r:id="rId32"/>
    <p:sldId id="282" r:id="rId33"/>
    <p:sldId id="289" r:id="rId34"/>
  </p:sldIdLst>
  <p:sldSz cx="12192000" cy="6858000"/>
  <p:notesSz cx="6858000" cy="9144000"/>
  <p:embeddedFontLst>
    <p:embeddedFont>
      <p:font typeface="Brandon Grotesque" panose="020B0503020203060202"/>
      <p:regular r:id="rId35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libri Light" panose="020F0302020204030204" pitchFamily="34" charset="0"/>
      <p:regular r:id="rId41"/>
      <p:italic r:id="rId42"/>
    </p:embeddedFont>
    <p:embeddedFont>
      <p:font typeface="Koara wild" pitchFamily="50" charset="0"/>
      <p:bold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C3A71CF-1562-384B-99EE-1E950BBECA52}">
          <p14:sldIdLst>
            <p14:sldId id="256"/>
            <p14:sldId id="259"/>
            <p14:sldId id="260"/>
            <p14:sldId id="262"/>
            <p14:sldId id="263"/>
            <p14:sldId id="261"/>
            <p14:sldId id="264"/>
            <p14:sldId id="265"/>
            <p14:sldId id="266"/>
            <p14:sldId id="267"/>
            <p14:sldId id="292"/>
            <p14:sldId id="270"/>
            <p14:sldId id="268"/>
            <p14:sldId id="269"/>
            <p14:sldId id="271"/>
            <p14:sldId id="272"/>
            <p14:sldId id="275"/>
            <p14:sldId id="274"/>
            <p14:sldId id="276"/>
            <p14:sldId id="278"/>
            <p14:sldId id="277"/>
            <p14:sldId id="273"/>
            <p14:sldId id="279"/>
            <p14:sldId id="281"/>
            <p14:sldId id="280"/>
            <p14:sldId id="291"/>
            <p14:sldId id="287"/>
            <p14:sldId id="286"/>
            <p14:sldId id="284"/>
            <p14:sldId id="288"/>
            <p14:sldId id="285"/>
            <p14:sldId id="282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3549"/>
    <a:srgbClr val="F6A64F"/>
    <a:srgbClr val="3A192F"/>
    <a:srgbClr val="501B4A"/>
    <a:srgbClr val="572037"/>
    <a:srgbClr val="F2E6D9"/>
    <a:srgbClr val="D58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728"/>
  </p:normalViewPr>
  <p:slideViewPr>
    <p:cSldViewPr snapToGrid="0" snapToObjects="1">
      <p:cViewPr varScale="1">
        <p:scale>
          <a:sx n="62" d="100"/>
          <a:sy n="62" d="100"/>
        </p:scale>
        <p:origin x="7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C0C8D-2018-C44C-AC08-5FBDA7CCA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EB47CC-848B-BB4A-AE53-738A0C16C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3F39F-611C-744C-83B5-123BB5F74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79DC-370F-AA4E-A554-5E95A77B59D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1D616-E4FB-DC43-8ECF-36F5010D2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84C59-C7E7-4E42-B773-8B5F1D73E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8F20-DC29-4346-994F-322C26979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2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C1BD8-5F51-4143-A8AF-ABB586B73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84DD7E-8F34-D449-A965-1581079D3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C1254-5D82-E348-8F81-C6E608E28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79DC-370F-AA4E-A554-5E95A77B59D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15AEE-7B74-9F49-A87B-665022553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6866F-C651-2E4F-8114-A6B69F6C7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8F20-DC29-4346-994F-322C26979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8CC706-EB06-4D44-A3D0-32BDED7344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017B3-8D69-6A47-970A-FF12BF5AC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8E9AC-F950-7C44-9030-D8F8FB70B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79DC-370F-AA4E-A554-5E95A77B59D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A0375-4494-8342-9ECC-CED1847A7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31DB7-47D3-5543-9D7F-6677E9C06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8F20-DC29-4346-994F-322C26979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3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76588-7593-EE40-BC9E-F18E16ACC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1B169-B6DD-144E-9ACF-5EFC99B5F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08B6A-4C65-074C-AD5F-A3E9CC06A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79DC-370F-AA4E-A554-5E95A77B59D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9C263-225D-4B4C-B3B7-B6C7B1D7F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8D752-B6A0-8248-8D49-CE1708525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8F20-DC29-4346-994F-322C26979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90DF8-BF92-6943-A1BD-5B39111A6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8C4AD-E573-CD45-AC5D-5CDC574E1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BFD40-EE93-A044-9093-2DDD988A1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79DC-370F-AA4E-A554-5E95A77B59D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F76BF-31DB-FC4A-8C03-C1F7B7B18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B973C-E0F7-2140-AC20-367D4C601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8F20-DC29-4346-994F-322C26979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8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528A3-8BCB-6C43-9F09-11DB806DC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29DA8-7FFF-6946-B4AC-46C4F0F64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66250-6494-3246-929B-A4558C981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03CAF-2A34-BA4E-8431-91F090FC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79DC-370F-AA4E-A554-5E95A77B59D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B0A82-0A02-EA46-8CEA-4AF63BBD9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205F7-2BD2-E849-9162-D856A8E1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8F20-DC29-4346-994F-322C26979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48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F35B-BEED-C740-9B4F-B1BD41E74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3F8A5-C979-B14E-801E-3E3925A68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C78B6-3B84-4D48-97E5-66FB87BE5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8CC52B-0FBB-664F-A5A1-D69227069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C48852-0911-7A47-8736-07212500C7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A90F36-5FFF-E449-881A-CF9FB414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79DC-370F-AA4E-A554-5E95A77B59D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C0A6C1-7480-804F-AB40-E04D2DC1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899BBF-7E52-EC4E-8F3A-A2BB07ED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8F20-DC29-4346-994F-322C26979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45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AFA77-FC6C-6E49-9F0F-EA8098A0F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0CE6CD-6388-BE4A-AF51-0B75622DD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79DC-370F-AA4E-A554-5E95A77B59D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49DCA-3C6B-C046-9D2A-715E6969B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05C4F-E6E2-E14A-9204-37C59F50F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8F20-DC29-4346-994F-322C26979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46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E8F5EB-2451-3C48-AFF7-E5A4438D5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79DC-370F-AA4E-A554-5E95A77B59D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1D92E8-B32C-A442-919F-ADB74E81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25937-3E91-F543-A9E3-14767D1B8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8F20-DC29-4346-994F-322C26979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2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B1FDD-B3A2-AD4C-AE65-57EBCCE6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FE15-5FD6-3C4E-9180-B1C1ADF38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C4E7D3-BA29-3B48-B92B-1E782C29C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7A089-01B5-FD46-9839-200C59D3F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79DC-370F-AA4E-A554-5E95A77B59D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87C53-A9EC-954F-BF84-C35FAB7B3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B6EF95-FCB7-0D4E-868F-C6BBB71CC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8F20-DC29-4346-994F-322C26979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44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CB5DF-6B85-CF47-87F6-491E51AC1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666EEB-1A96-7B4E-81A0-2C60C98E89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FCC15C-401F-1843-A3DB-974D9A267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9F3B9-6D07-F04D-ACEC-1762BF454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79DC-370F-AA4E-A554-5E95A77B59D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B2328-5877-7A48-B55B-E553B3584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C531E-1514-9947-8D4E-8DD3B16D1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8F20-DC29-4346-994F-322C26979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5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767C9E-CCE3-5840-8AAC-A126629B7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2024C-ED3C-CF44-81D6-4EB851FC7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DF29A-2B90-6A4A-B914-36CA9A6EC5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179DC-370F-AA4E-A554-5E95A77B59D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B0E4D-394D-BD4C-83A2-EE658580E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D32F0-02A7-9C48-A015-0B060264E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58F20-DC29-4346-994F-322C26979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5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6D89E-B8C8-2240-B562-B7B5FA72D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09582"/>
            <a:ext cx="9144000" cy="3367217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501B4A"/>
                </a:solidFill>
                <a:latin typeface="Koara wild" pitchFamily="2" charset="77"/>
              </a:rPr>
              <a:t>Lymphoedema Education Group</a:t>
            </a:r>
            <a:br>
              <a:rPr lang="en-GB" dirty="0">
                <a:solidFill>
                  <a:srgbClr val="501B4A"/>
                </a:solidFill>
                <a:latin typeface="Koara wild" pitchFamily="2" charset="77"/>
              </a:rPr>
            </a:br>
            <a:r>
              <a:rPr lang="en-GB" dirty="0">
                <a:solidFill>
                  <a:srgbClr val="501B4A"/>
                </a:solidFill>
                <a:latin typeface="Koara wild" pitchFamily="2" charset="77"/>
              </a:rPr>
              <a:t>Week 2</a:t>
            </a:r>
            <a:br>
              <a:rPr lang="en-GB" dirty="0">
                <a:solidFill>
                  <a:srgbClr val="501B4A"/>
                </a:solidFill>
                <a:latin typeface="Koara wild" pitchFamily="2" charset="77"/>
              </a:rPr>
            </a:br>
            <a:endParaRPr lang="en-US" dirty="0">
              <a:solidFill>
                <a:srgbClr val="501B4A"/>
              </a:solidFill>
              <a:latin typeface="Koara wild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47AAE-E315-1343-95CF-584582F85D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2484"/>
            <a:ext cx="9144000" cy="466123"/>
          </a:xfrm>
        </p:spPr>
        <p:txBody>
          <a:bodyPr/>
          <a:lstStyle/>
          <a:p>
            <a:r>
              <a:rPr lang="en-US" dirty="0">
                <a:solidFill>
                  <a:srgbClr val="3A192F"/>
                </a:solidFill>
                <a:latin typeface="Brandon Grotesque" panose="020B0503020203060202" pitchFamily="34" charset="77"/>
              </a:rPr>
              <a:t>Sub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BF62AC-01F2-6343-9A38-EBAC693B8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736" y="5728686"/>
            <a:ext cx="1542528" cy="7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5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3D3E08-0864-AA4E-8240-85AB4FF5D866}"/>
              </a:ext>
            </a:extLst>
          </p:cNvPr>
          <p:cNvSpPr txBox="1">
            <a:spLocks/>
          </p:cNvSpPr>
          <p:nvPr/>
        </p:nvSpPr>
        <p:spPr>
          <a:xfrm>
            <a:off x="2605403" y="304801"/>
            <a:ext cx="6981194" cy="206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501B4A"/>
                </a:solidFill>
                <a:latin typeface="Koara wild" pitchFamily="2" charset="77"/>
              </a:rPr>
              <a:t>What to look out for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581FFF9-8290-E949-BB1B-16384ABEB04D}"/>
              </a:ext>
            </a:extLst>
          </p:cNvPr>
          <p:cNvSpPr txBox="1">
            <a:spLocks/>
          </p:cNvSpPr>
          <p:nvPr/>
        </p:nvSpPr>
        <p:spPr>
          <a:xfrm>
            <a:off x="2792361" y="2143432"/>
            <a:ext cx="6794236" cy="2623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- Pins and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needles</a:t>
            </a: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 </a:t>
            </a:r>
          </a:p>
          <a:p>
            <a:pPr marL="0" indent="0">
              <a:buNone/>
            </a:pP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-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Numbness</a:t>
            </a: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 </a:t>
            </a:r>
          </a:p>
          <a:p>
            <a:pPr marL="0" indent="0">
              <a:buNone/>
            </a:pP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-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Discolouration</a:t>
            </a: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 marL="0" indent="0">
              <a:buNone/>
            </a:pP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-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Increased</a:t>
            </a: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breathlessness</a:t>
            </a: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 marL="0" indent="0">
              <a:buNone/>
            </a:pP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-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Digging</a:t>
            </a: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 in</a:t>
            </a:r>
          </a:p>
          <a:p>
            <a:pPr marL="0" indent="0" algn="ctr">
              <a:buNone/>
            </a:pPr>
            <a:endParaRPr lang="fr-FR" sz="3200" dirty="0">
              <a:solidFill>
                <a:srgbClr val="913549"/>
              </a:solidFill>
              <a:latin typeface="Brandon Grotesque" panose="020B0503020203060202" pitchFamily="34" charset="77"/>
            </a:endParaRPr>
          </a:p>
          <a:p>
            <a:pPr marL="0" indent="0" algn="ctr">
              <a:buNone/>
            </a:pPr>
            <a:r>
              <a:rPr lang="fr-FR" sz="3200" dirty="0">
                <a:solidFill>
                  <a:srgbClr val="913549"/>
                </a:solidFill>
                <a:latin typeface="Brandon Grotesque" panose="020B0503020203060202" pitchFamily="34" charset="77"/>
              </a:rPr>
              <a:t>If </a:t>
            </a:r>
            <a:r>
              <a:rPr lang="fr-FR" sz="3200" dirty="0" err="1">
                <a:solidFill>
                  <a:srgbClr val="913549"/>
                </a:solidFill>
                <a:latin typeface="Brandon Grotesque" panose="020B0503020203060202" pitchFamily="34" charset="77"/>
              </a:rPr>
              <a:t>you</a:t>
            </a:r>
            <a:r>
              <a:rPr lang="fr-FR" sz="3200" dirty="0">
                <a:solidFill>
                  <a:srgbClr val="913549"/>
                </a:solidFill>
                <a:latin typeface="Brandon Grotesque" panose="020B0503020203060202" pitchFamily="34" charset="77"/>
              </a:rPr>
              <a:t> are </a:t>
            </a:r>
            <a:r>
              <a:rPr lang="fr-FR" sz="3200" dirty="0" err="1">
                <a:solidFill>
                  <a:srgbClr val="913549"/>
                </a:solidFill>
                <a:latin typeface="Brandon Grotesque" panose="020B0503020203060202" pitchFamily="34" charset="77"/>
              </a:rPr>
              <a:t>wearing</a:t>
            </a:r>
            <a:r>
              <a:rPr lang="fr-FR" sz="3200" dirty="0">
                <a:solidFill>
                  <a:srgbClr val="913549"/>
                </a:solidFill>
                <a:latin typeface="Brandon Grotesque" panose="020B0503020203060202" pitchFamily="34" charset="77"/>
              </a:rPr>
              <a:t> </a:t>
            </a:r>
            <a:r>
              <a:rPr lang="fr-FR" sz="3200" dirty="0" err="1">
                <a:solidFill>
                  <a:srgbClr val="913549"/>
                </a:solidFill>
                <a:latin typeface="Brandon Grotesque" panose="020B0503020203060202" pitchFamily="34" charset="77"/>
              </a:rPr>
              <a:t>hosiery</a:t>
            </a:r>
            <a:r>
              <a:rPr lang="fr-FR" sz="3200" dirty="0">
                <a:solidFill>
                  <a:srgbClr val="913549"/>
                </a:solidFill>
                <a:latin typeface="Brandon Grotesque" panose="020B0503020203060202" pitchFamily="34" charset="77"/>
              </a:rPr>
              <a:t> - </a:t>
            </a:r>
            <a:r>
              <a:rPr lang="fr-FR" sz="3200" dirty="0" err="1">
                <a:solidFill>
                  <a:srgbClr val="913549"/>
                </a:solidFill>
                <a:latin typeface="Brandon Grotesque" panose="020B0503020203060202" pitchFamily="34" charset="77"/>
              </a:rPr>
              <a:t>your</a:t>
            </a:r>
            <a:r>
              <a:rPr lang="fr-FR" sz="3200" dirty="0">
                <a:solidFill>
                  <a:srgbClr val="913549"/>
                </a:solidFill>
                <a:latin typeface="Brandon Grotesque" panose="020B0503020203060202" pitchFamily="34" charset="77"/>
              </a:rPr>
              <a:t> circulation </a:t>
            </a:r>
            <a:r>
              <a:rPr lang="fr-FR" sz="3200" dirty="0" err="1">
                <a:solidFill>
                  <a:srgbClr val="913549"/>
                </a:solidFill>
                <a:latin typeface="Brandon Grotesque" panose="020B0503020203060202" pitchFamily="34" charset="77"/>
              </a:rPr>
              <a:t>will</a:t>
            </a:r>
            <a:r>
              <a:rPr lang="fr-FR" sz="3200" dirty="0">
                <a:solidFill>
                  <a:srgbClr val="913549"/>
                </a:solidFill>
                <a:latin typeface="Brandon Grotesque" panose="020B0503020203060202" pitchFamily="34" charset="77"/>
              </a:rPr>
              <a:t> have been </a:t>
            </a:r>
            <a:r>
              <a:rPr lang="fr-FR" sz="3200" dirty="0" err="1">
                <a:solidFill>
                  <a:srgbClr val="913549"/>
                </a:solidFill>
                <a:latin typeface="Brandon Grotesque" panose="020B0503020203060202" pitchFamily="34" charset="77"/>
              </a:rPr>
              <a:t>checked</a:t>
            </a:r>
            <a:endParaRPr lang="fr-FR" sz="3200" dirty="0">
              <a:solidFill>
                <a:srgbClr val="913549"/>
              </a:solidFill>
              <a:latin typeface="Brandon Grotesque" panose="020B0503020203060202" pitchFamily="34" charset="77"/>
            </a:endParaRPr>
          </a:p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7244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3D3E08-0864-AA4E-8240-85AB4FF5D866}"/>
              </a:ext>
            </a:extLst>
          </p:cNvPr>
          <p:cNvSpPr txBox="1">
            <a:spLocks/>
          </p:cNvSpPr>
          <p:nvPr/>
        </p:nvSpPr>
        <p:spPr>
          <a:xfrm>
            <a:off x="2605403" y="304801"/>
            <a:ext cx="6981194" cy="206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501B4A"/>
                </a:solidFill>
                <a:latin typeface="Koara wild" pitchFamily="2" charset="77"/>
              </a:rPr>
              <a:t>Tips for putting on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581FFF9-8290-E949-BB1B-16384ABEB04D}"/>
              </a:ext>
            </a:extLst>
          </p:cNvPr>
          <p:cNvSpPr txBox="1">
            <a:spLocks/>
          </p:cNvSpPr>
          <p:nvPr/>
        </p:nvSpPr>
        <p:spPr>
          <a:xfrm>
            <a:off x="3627119" y="2682240"/>
            <a:ext cx="5959477" cy="249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-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Rubber</a:t>
            </a: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gloves</a:t>
            </a: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 </a:t>
            </a:r>
          </a:p>
          <a:p>
            <a:pPr marL="0" indent="0">
              <a:buNone/>
            </a:pP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-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Medi</a:t>
            </a: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 2 in 1 </a:t>
            </a:r>
          </a:p>
          <a:p>
            <a:pPr marL="0" indent="0">
              <a:buNone/>
            </a:pP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- Butler</a:t>
            </a:r>
          </a:p>
          <a:p>
            <a:pPr marL="0" indent="0">
              <a:buNone/>
            </a:pP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-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Easy</a:t>
            </a: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 off</a:t>
            </a:r>
          </a:p>
          <a:p>
            <a:pPr marL="0" indent="0">
              <a:buNone/>
            </a:pPr>
            <a:endParaRPr lang="fr-FR" sz="3200" dirty="0">
              <a:solidFill>
                <a:srgbClr val="913549"/>
              </a:solidFill>
              <a:latin typeface="Brandon Grotesque" panose="020B0503020203060202" pitchFamily="34" charset="77"/>
            </a:endParaRPr>
          </a:p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505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3D3E08-0864-AA4E-8240-85AB4FF5D866}"/>
              </a:ext>
            </a:extLst>
          </p:cNvPr>
          <p:cNvSpPr txBox="1">
            <a:spLocks/>
          </p:cNvSpPr>
          <p:nvPr/>
        </p:nvSpPr>
        <p:spPr>
          <a:xfrm>
            <a:off x="2605403" y="285137"/>
            <a:ext cx="6981194" cy="206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501B4A"/>
                </a:solidFill>
                <a:latin typeface="Koara wild" pitchFamily="2" charset="77"/>
              </a:rPr>
              <a:t>Washing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581FFF9-8290-E949-BB1B-16384ABEB04D}"/>
              </a:ext>
            </a:extLst>
          </p:cNvPr>
          <p:cNvSpPr txBox="1">
            <a:spLocks/>
          </p:cNvSpPr>
          <p:nvPr/>
        </p:nvSpPr>
        <p:spPr>
          <a:xfrm>
            <a:off x="2212258" y="2576052"/>
            <a:ext cx="8544232" cy="3490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Can launder in a washing machine on cool wash or hand wash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Use gentle washing powder/liquid but NO fabric conditioner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Air dry on a washing line or in an airing cupboard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Cool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tumble</a:t>
            </a: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 dry</a:t>
            </a:r>
          </a:p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4274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3D3E08-0864-AA4E-8240-85AB4FF5D866}"/>
              </a:ext>
            </a:extLst>
          </p:cNvPr>
          <p:cNvSpPr txBox="1">
            <a:spLocks/>
          </p:cNvSpPr>
          <p:nvPr/>
        </p:nvSpPr>
        <p:spPr>
          <a:xfrm>
            <a:off x="2605403" y="304801"/>
            <a:ext cx="6981194" cy="206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501B4A"/>
                </a:solidFill>
                <a:latin typeface="Koara wild" pitchFamily="2" charset="77"/>
              </a:rPr>
              <a:t>Getting </a:t>
            </a:r>
            <a:r>
              <a:rPr lang="en-US" sz="5400" dirty="0" err="1">
                <a:solidFill>
                  <a:srgbClr val="501B4A"/>
                </a:solidFill>
                <a:latin typeface="Koara wild" pitchFamily="2" charset="77"/>
              </a:rPr>
              <a:t>Comprssion</a:t>
            </a:r>
            <a:r>
              <a:rPr lang="en-US" sz="5400" dirty="0">
                <a:solidFill>
                  <a:srgbClr val="501B4A"/>
                </a:solidFill>
                <a:latin typeface="Koara wild" pitchFamily="2" charset="77"/>
              </a:rPr>
              <a:t> garments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581FFF9-8290-E949-BB1B-16384ABEB04D}"/>
              </a:ext>
            </a:extLst>
          </p:cNvPr>
          <p:cNvSpPr txBox="1">
            <a:spLocks/>
          </p:cNvSpPr>
          <p:nvPr/>
        </p:nvSpPr>
        <p:spPr>
          <a:xfrm>
            <a:off x="1897627" y="2556388"/>
            <a:ext cx="8799870" cy="2210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Allowed</a:t>
            </a: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 2 pairs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every</a:t>
            </a: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 6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months</a:t>
            </a: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 marL="0" indent="0" algn="ctr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Whilst</a:t>
            </a: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 in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clinic</a:t>
            </a: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get</a:t>
            </a: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hosiery</a:t>
            </a: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from</a:t>
            </a: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 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On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discharge</a:t>
            </a: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,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get</a:t>
            </a: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them</a:t>
            </a: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 on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repeat</a:t>
            </a: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 prescription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from</a:t>
            </a: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your</a:t>
            </a: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 GP</a:t>
            </a:r>
          </a:p>
          <a:p>
            <a:pPr marL="0" indent="0" algn="ctr">
              <a:buNone/>
            </a:pPr>
            <a:r>
              <a:rPr lang="fr-FR" sz="4000" dirty="0" err="1">
                <a:solidFill>
                  <a:srgbClr val="913549"/>
                </a:solidFill>
                <a:latin typeface="Brandon Grotesque" panose="020B0503020203060202" pitchFamily="34" charset="77"/>
              </a:rPr>
              <a:t>Throw</a:t>
            </a:r>
            <a:r>
              <a:rPr lang="fr-FR" sz="4000" dirty="0">
                <a:solidFill>
                  <a:srgbClr val="913549"/>
                </a:solidFill>
                <a:latin typeface="Brandon Grotesque" panose="020B0503020203060202" pitchFamily="34" charset="77"/>
              </a:rPr>
              <a:t> </a:t>
            </a:r>
            <a:r>
              <a:rPr lang="fr-FR" sz="4000" dirty="0" err="1">
                <a:solidFill>
                  <a:srgbClr val="913549"/>
                </a:solidFill>
                <a:latin typeface="Brandon Grotesque" panose="020B0503020203060202" pitchFamily="34" charset="77"/>
              </a:rPr>
              <a:t>old</a:t>
            </a:r>
            <a:r>
              <a:rPr lang="fr-FR" sz="4000" dirty="0">
                <a:solidFill>
                  <a:srgbClr val="913549"/>
                </a:solidFill>
                <a:latin typeface="Brandon Grotesque" panose="020B0503020203060202" pitchFamily="34" charset="77"/>
              </a:rPr>
              <a:t> </a:t>
            </a:r>
            <a:r>
              <a:rPr lang="fr-FR" sz="4000" dirty="0" err="1">
                <a:solidFill>
                  <a:srgbClr val="913549"/>
                </a:solidFill>
                <a:latin typeface="Brandon Grotesque" panose="020B0503020203060202" pitchFamily="34" charset="77"/>
              </a:rPr>
              <a:t>hosiery</a:t>
            </a:r>
            <a:r>
              <a:rPr lang="fr-FR" sz="4000" dirty="0">
                <a:solidFill>
                  <a:srgbClr val="913549"/>
                </a:solidFill>
                <a:latin typeface="Brandon Grotesque" panose="020B0503020203060202" pitchFamily="34" charset="77"/>
              </a:rPr>
              <a:t> </a:t>
            </a:r>
            <a:r>
              <a:rPr lang="fr-FR" sz="4000" dirty="0" err="1">
                <a:solidFill>
                  <a:srgbClr val="913549"/>
                </a:solidFill>
                <a:latin typeface="Brandon Grotesque" panose="020B0503020203060202" pitchFamily="34" charset="77"/>
              </a:rPr>
              <a:t>away</a:t>
            </a:r>
            <a:endParaRPr lang="fr-FR" sz="4000" dirty="0">
              <a:solidFill>
                <a:srgbClr val="913549"/>
              </a:solidFill>
              <a:latin typeface="Brandon Grotesque" panose="020B0503020203060202" pitchFamily="34" charset="77"/>
            </a:endParaRPr>
          </a:p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748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3D3E08-0864-AA4E-8240-85AB4FF5D866}"/>
              </a:ext>
            </a:extLst>
          </p:cNvPr>
          <p:cNvSpPr txBox="1">
            <a:spLocks/>
          </p:cNvSpPr>
          <p:nvPr/>
        </p:nvSpPr>
        <p:spPr>
          <a:xfrm>
            <a:off x="2605403" y="1386348"/>
            <a:ext cx="6981194" cy="3854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501B4A"/>
                </a:solidFill>
                <a:latin typeface="Koara wild" pitchFamily="2" charset="77"/>
              </a:rPr>
              <a:t>Any questions on compression?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581FFF9-8290-E949-BB1B-16384ABEB04D}"/>
              </a:ext>
            </a:extLst>
          </p:cNvPr>
          <p:cNvSpPr txBox="1">
            <a:spLocks/>
          </p:cNvSpPr>
          <p:nvPr/>
        </p:nvSpPr>
        <p:spPr>
          <a:xfrm>
            <a:off x="3883741" y="2556388"/>
            <a:ext cx="5702855" cy="2210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5824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3D3E08-0864-AA4E-8240-85AB4FF5D866}"/>
              </a:ext>
            </a:extLst>
          </p:cNvPr>
          <p:cNvSpPr txBox="1">
            <a:spLocks/>
          </p:cNvSpPr>
          <p:nvPr/>
        </p:nvSpPr>
        <p:spPr>
          <a:xfrm>
            <a:off x="2605403" y="1160205"/>
            <a:ext cx="6981194" cy="3923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501B4A"/>
                </a:solidFill>
                <a:latin typeface="Koara wild" pitchFamily="2" charset="77"/>
              </a:rPr>
              <a:t>Movement and Exercise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581FFF9-8290-E949-BB1B-16384ABEB04D}"/>
              </a:ext>
            </a:extLst>
          </p:cNvPr>
          <p:cNvSpPr txBox="1">
            <a:spLocks/>
          </p:cNvSpPr>
          <p:nvPr/>
        </p:nvSpPr>
        <p:spPr>
          <a:xfrm>
            <a:off x="3883741" y="2556388"/>
            <a:ext cx="5702855" cy="2210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9572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3D3E08-0864-AA4E-8240-85AB4FF5D866}"/>
              </a:ext>
            </a:extLst>
          </p:cNvPr>
          <p:cNvSpPr txBox="1">
            <a:spLocks/>
          </p:cNvSpPr>
          <p:nvPr/>
        </p:nvSpPr>
        <p:spPr>
          <a:xfrm>
            <a:off x="2605403" y="1249680"/>
            <a:ext cx="6981194" cy="2044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501B4A"/>
                </a:solidFill>
                <a:latin typeface="Koara wild" pitchFamily="2" charset="77"/>
              </a:rPr>
              <a:t>Why Movement and Exercise Helps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581FFF9-8290-E949-BB1B-16384ABEB04D}"/>
              </a:ext>
            </a:extLst>
          </p:cNvPr>
          <p:cNvSpPr txBox="1">
            <a:spLocks/>
          </p:cNvSpPr>
          <p:nvPr/>
        </p:nvSpPr>
        <p:spPr>
          <a:xfrm>
            <a:off x="3017519" y="4099560"/>
            <a:ext cx="7542325" cy="16326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Muscle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Movement</a:t>
            </a: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 =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Lymph</a:t>
            </a: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Movement</a:t>
            </a: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8837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3D3E08-0864-AA4E-8240-85AB4FF5D866}"/>
              </a:ext>
            </a:extLst>
          </p:cNvPr>
          <p:cNvSpPr txBox="1">
            <a:spLocks/>
          </p:cNvSpPr>
          <p:nvPr/>
        </p:nvSpPr>
        <p:spPr>
          <a:xfrm>
            <a:off x="2605403" y="304801"/>
            <a:ext cx="6981194" cy="206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501B4A"/>
                </a:solidFill>
                <a:latin typeface="Koara wild" pitchFamily="2" charset="77"/>
              </a:rPr>
              <a:t>Effects of Movement and Exercise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581FFF9-8290-E949-BB1B-16384ABEB04D}"/>
              </a:ext>
            </a:extLst>
          </p:cNvPr>
          <p:cNvSpPr txBox="1">
            <a:spLocks/>
          </p:cNvSpPr>
          <p:nvPr/>
        </p:nvSpPr>
        <p:spPr>
          <a:xfrm>
            <a:off x="3028335" y="2926080"/>
            <a:ext cx="6558261" cy="1841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The muscles pump lymph fluid around the lymphatic system</a:t>
            </a:r>
          </a:p>
          <a:p>
            <a:pPr marL="0" indent="0">
              <a:buNone/>
            </a:pPr>
            <a:endParaRPr lang="en-GB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Increases abdominal pressure which pumps thoracic duct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Improves general well being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504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3D3E08-0864-AA4E-8240-85AB4FF5D866}"/>
              </a:ext>
            </a:extLst>
          </p:cNvPr>
          <p:cNvSpPr txBox="1">
            <a:spLocks/>
          </p:cNvSpPr>
          <p:nvPr/>
        </p:nvSpPr>
        <p:spPr>
          <a:xfrm>
            <a:off x="2605403" y="285137"/>
            <a:ext cx="6981194" cy="206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501B4A"/>
                </a:solidFill>
                <a:latin typeface="Koara wild" pitchFamily="2" charset="77"/>
              </a:rPr>
              <a:t>Types of Movement and Exercise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581FFF9-8290-E949-BB1B-16384ABEB04D}"/>
              </a:ext>
            </a:extLst>
          </p:cNvPr>
          <p:cNvSpPr txBox="1">
            <a:spLocks/>
          </p:cNvSpPr>
          <p:nvPr/>
        </p:nvSpPr>
        <p:spPr>
          <a:xfrm>
            <a:off x="3057342" y="2198493"/>
            <a:ext cx="6450106" cy="2418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Any movement is better than none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Any exercise is good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Should be tailored to individuals needs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Exercise on prescription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913549"/>
                </a:solidFill>
                <a:latin typeface="Brandon Grotesque" panose="020B0503020203060202" pitchFamily="34" charset="77"/>
              </a:rPr>
              <a:t>Wear compression when exercising                   </a:t>
            </a: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4831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3D3E08-0864-AA4E-8240-85AB4FF5D866}"/>
              </a:ext>
            </a:extLst>
          </p:cNvPr>
          <p:cNvSpPr txBox="1">
            <a:spLocks/>
          </p:cNvSpPr>
          <p:nvPr/>
        </p:nvSpPr>
        <p:spPr>
          <a:xfrm>
            <a:off x="2605403" y="304801"/>
            <a:ext cx="6981194" cy="206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501B4A"/>
                </a:solidFill>
                <a:latin typeface="Koara wild" pitchFamily="2" charset="77"/>
              </a:rPr>
              <a:t>Videos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581FFF9-8290-E949-BB1B-16384ABEB04D}"/>
              </a:ext>
            </a:extLst>
          </p:cNvPr>
          <p:cNvSpPr txBox="1">
            <a:spLocks/>
          </p:cNvSpPr>
          <p:nvPr/>
        </p:nvSpPr>
        <p:spPr>
          <a:xfrm>
            <a:off x="2212259" y="2556388"/>
            <a:ext cx="7374338" cy="2210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Can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be</a:t>
            </a: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seen</a:t>
            </a: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 at</a:t>
            </a:r>
          </a:p>
          <a:p>
            <a:pPr marL="0" indent="0" algn="ctr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 marL="0" indent="0" algn="ctr">
              <a:buNone/>
            </a:pP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Teessidehospice.org/lymphoedema</a:t>
            </a:r>
          </a:p>
          <a:p>
            <a:pPr marL="0" indent="0" algn="ctr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 marL="0" indent="0" algn="ctr">
              <a:buNone/>
            </a:pP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resourses</a:t>
            </a: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 section</a:t>
            </a:r>
          </a:p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01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3D3E08-0864-AA4E-8240-85AB4FF5D866}"/>
              </a:ext>
            </a:extLst>
          </p:cNvPr>
          <p:cNvSpPr txBox="1">
            <a:spLocks/>
          </p:cNvSpPr>
          <p:nvPr/>
        </p:nvSpPr>
        <p:spPr>
          <a:xfrm>
            <a:off x="2605403" y="304801"/>
            <a:ext cx="6981194" cy="206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501B4A"/>
                </a:solidFill>
                <a:latin typeface="Koara wild" pitchFamily="2" charset="77"/>
              </a:rPr>
              <a:t>Cornerstones of Lymphoedema Care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581FFF9-8290-E949-BB1B-16384ABEB04D}"/>
              </a:ext>
            </a:extLst>
          </p:cNvPr>
          <p:cNvSpPr txBox="1">
            <a:spLocks/>
          </p:cNvSpPr>
          <p:nvPr/>
        </p:nvSpPr>
        <p:spPr>
          <a:xfrm>
            <a:off x="3883741" y="2556388"/>
            <a:ext cx="5702855" cy="2210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Skin Care/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Cellulitis</a:t>
            </a: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Compression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Exercise</a:t>
            </a: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Patient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Activities</a:t>
            </a: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687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3D3E08-0864-AA4E-8240-85AB4FF5D866}"/>
              </a:ext>
            </a:extLst>
          </p:cNvPr>
          <p:cNvSpPr txBox="1">
            <a:spLocks/>
          </p:cNvSpPr>
          <p:nvPr/>
        </p:nvSpPr>
        <p:spPr>
          <a:xfrm>
            <a:off x="2605403" y="304801"/>
            <a:ext cx="6981194" cy="206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501B4A"/>
                </a:solidFill>
                <a:latin typeface="Koara wild" pitchFamily="2" charset="77"/>
              </a:rPr>
              <a:t>Elevation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581FFF9-8290-E949-BB1B-16384ABEB04D}"/>
              </a:ext>
            </a:extLst>
          </p:cNvPr>
          <p:cNvSpPr txBox="1">
            <a:spLocks/>
          </p:cNvSpPr>
          <p:nvPr/>
        </p:nvSpPr>
        <p:spPr>
          <a:xfrm>
            <a:off x="2133601" y="2163097"/>
            <a:ext cx="7452996" cy="2604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When sitting have legs and feet or arm elevated</a:t>
            </a:r>
          </a:p>
          <a:p>
            <a:pPr marL="0" indent="0" algn="ctr">
              <a:buNone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Do gentle chair based exercises </a:t>
            </a:r>
          </a:p>
          <a:p>
            <a:pPr marL="0" indent="0" algn="ctr">
              <a:buNone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 </a:t>
            </a:r>
            <a:r>
              <a:rPr lang="en-GB" sz="3200" dirty="0">
                <a:solidFill>
                  <a:srgbClr val="913549"/>
                </a:solidFill>
                <a:latin typeface="Brandon Grotesque" panose="020B0503020203060202" pitchFamily="34" charset="77"/>
              </a:rPr>
              <a:t>But</a:t>
            </a:r>
          </a:p>
          <a:p>
            <a:pPr marL="0" indent="0" algn="ctr">
              <a:buNone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Do not sit all the time</a:t>
            </a:r>
          </a:p>
          <a:p>
            <a:pPr marL="0" indent="0" algn="ctr">
              <a:buNone/>
            </a:pPr>
            <a:r>
              <a:rPr lang="en-GB" sz="3200" dirty="0">
                <a:solidFill>
                  <a:srgbClr val="913549"/>
                </a:solidFill>
                <a:latin typeface="Brandon Grotesque" panose="020B0503020203060202" pitchFamily="34" charset="77"/>
              </a:rPr>
              <a:t>And</a:t>
            </a:r>
          </a:p>
          <a:p>
            <a:pPr marL="0" indent="0" algn="ctr">
              <a:buNone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Do not sleep in the </a:t>
            </a:r>
            <a:r>
              <a:rPr lang="en-GB" sz="3200">
                <a:solidFill>
                  <a:srgbClr val="F6A64F"/>
                </a:solidFill>
                <a:latin typeface="Brandon Grotesque" panose="020B0503020203060202" pitchFamily="34" charset="77"/>
              </a:rPr>
              <a:t>chair overnight</a:t>
            </a:r>
            <a:endParaRPr lang="en-GB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263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3D3E08-0864-AA4E-8240-85AB4FF5D866}"/>
              </a:ext>
            </a:extLst>
          </p:cNvPr>
          <p:cNvSpPr txBox="1">
            <a:spLocks/>
          </p:cNvSpPr>
          <p:nvPr/>
        </p:nvSpPr>
        <p:spPr>
          <a:xfrm>
            <a:off x="2605403" y="304801"/>
            <a:ext cx="6981194" cy="5486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501B4A"/>
                </a:solidFill>
                <a:latin typeface="Koara wild" pitchFamily="2" charset="77"/>
              </a:rPr>
              <a:t>Any questions on Movement and Exercise?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581FFF9-8290-E949-BB1B-16384ABEB04D}"/>
              </a:ext>
            </a:extLst>
          </p:cNvPr>
          <p:cNvSpPr txBox="1">
            <a:spLocks/>
          </p:cNvSpPr>
          <p:nvPr/>
        </p:nvSpPr>
        <p:spPr>
          <a:xfrm>
            <a:off x="3883741" y="2556388"/>
            <a:ext cx="5702855" cy="2210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2389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3D3E08-0864-AA4E-8240-85AB4FF5D866}"/>
              </a:ext>
            </a:extLst>
          </p:cNvPr>
          <p:cNvSpPr txBox="1">
            <a:spLocks/>
          </p:cNvSpPr>
          <p:nvPr/>
        </p:nvSpPr>
        <p:spPr>
          <a:xfrm>
            <a:off x="2605403" y="501445"/>
            <a:ext cx="6981194" cy="4837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501B4A"/>
                </a:solidFill>
                <a:latin typeface="Koara wild" pitchFamily="2" charset="77"/>
              </a:rPr>
              <a:t>Patient Self-care Activities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581FFF9-8290-E949-BB1B-16384ABEB04D}"/>
              </a:ext>
            </a:extLst>
          </p:cNvPr>
          <p:cNvSpPr txBox="1">
            <a:spLocks/>
          </p:cNvSpPr>
          <p:nvPr/>
        </p:nvSpPr>
        <p:spPr>
          <a:xfrm>
            <a:off x="3883741" y="2556388"/>
            <a:ext cx="5702855" cy="2210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337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3D3E08-0864-AA4E-8240-85AB4FF5D866}"/>
              </a:ext>
            </a:extLst>
          </p:cNvPr>
          <p:cNvSpPr txBox="1">
            <a:spLocks/>
          </p:cNvSpPr>
          <p:nvPr/>
        </p:nvSpPr>
        <p:spPr>
          <a:xfrm>
            <a:off x="2605403" y="304801"/>
            <a:ext cx="6981194" cy="206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solidFill>
                  <a:srgbClr val="501B4A"/>
                </a:solidFill>
                <a:latin typeface="Koara wild" pitchFamily="2" charset="77"/>
              </a:rPr>
              <a:t>What are Self-care Activities</a:t>
            </a:r>
            <a:endParaRPr lang="en-US" sz="5400" dirty="0">
              <a:solidFill>
                <a:srgbClr val="501B4A"/>
              </a:solidFill>
              <a:latin typeface="Koara wild" pitchFamily="2" charset="77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581FFF9-8290-E949-BB1B-16384ABEB04D}"/>
              </a:ext>
            </a:extLst>
          </p:cNvPr>
          <p:cNvSpPr txBox="1">
            <a:spLocks/>
          </p:cNvSpPr>
          <p:nvPr/>
        </p:nvSpPr>
        <p:spPr>
          <a:xfrm>
            <a:off x="2192594" y="2556388"/>
            <a:ext cx="8111611" cy="3913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A set of movements that are designed to help clear lymphoedema nodes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Easy to do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Targeted to stimulate the rest of the lymphatics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Can be done sitting whilst watching TV</a:t>
            </a:r>
          </a:p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5202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3D3E08-0864-AA4E-8240-85AB4FF5D866}"/>
              </a:ext>
            </a:extLst>
          </p:cNvPr>
          <p:cNvSpPr txBox="1">
            <a:spLocks/>
          </p:cNvSpPr>
          <p:nvPr/>
        </p:nvSpPr>
        <p:spPr>
          <a:xfrm>
            <a:off x="2605403" y="304801"/>
            <a:ext cx="6981194" cy="206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dirty="0">
              <a:solidFill>
                <a:srgbClr val="501B4A"/>
              </a:solidFill>
              <a:latin typeface="Koara wild" pitchFamily="2" charset="77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581FFF9-8290-E949-BB1B-16384ABEB04D}"/>
              </a:ext>
            </a:extLst>
          </p:cNvPr>
          <p:cNvSpPr txBox="1">
            <a:spLocks/>
          </p:cNvSpPr>
          <p:nvPr/>
        </p:nvSpPr>
        <p:spPr>
          <a:xfrm>
            <a:off x="3883741" y="2556388"/>
            <a:ext cx="5702855" cy="2210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337" y="-271297"/>
            <a:ext cx="5886994" cy="71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4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3D3E08-0864-AA4E-8240-85AB4FF5D866}"/>
              </a:ext>
            </a:extLst>
          </p:cNvPr>
          <p:cNvSpPr txBox="1">
            <a:spLocks/>
          </p:cNvSpPr>
          <p:nvPr/>
        </p:nvSpPr>
        <p:spPr>
          <a:xfrm>
            <a:off x="2605403" y="1465006"/>
            <a:ext cx="6981194" cy="43360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501B4A"/>
                </a:solidFill>
                <a:latin typeface="Koara wild" pitchFamily="2" charset="77"/>
              </a:rPr>
              <a:t>Video and leaflet</a:t>
            </a:r>
          </a:p>
          <a:p>
            <a:pPr algn="ctr"/>
            <a:r>
              <a:rPr lang="en-US" sz="5400" dirty="0">
                <a:solidFill>
                  <a:srgbClr val="501B4A"/>
                </a:solidFill>
                <a:latin typeface="Koara wild" pitchFamily="2" charset="77"/>
              </a:rPr>
              <a:t>available on our website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581FFF9-8290-E949-BB1B-16384ABEB04D}"/>
              </a:ext>
            </a:extLst>
          </p:cNvPr>
          <p:cNvSpPr txBox="1">
            <a:spLocks/>
          </p:cNvSpPr>
          <p:nvPr/>
        </p:nvSpPr>
        <p:spPr>
          <a:xfrm>
            <a:off x="3883741" y="3156154"/>
            <a:ext cx="5702855" cy="1610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674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3D3E08-0864-AA4E-8240-85AB4FF5D866}"/>
              </a:ext>
            </a:extLst>
          </p:cNvPr>
          <p:cNvSpPr txBox="1">
            <a:spLocks/>
          </p:cNvSpPr>
          <p:nvPr/>
        </p:nvSpPr>
        <p:spPr>
          <a:xfrm>
            <a:off x="2605403" y="845574"/>
            <a:ext cx="6981194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501B4A"/>
                </a:solidFill>
                <a:latin typeface="Koara wild" pitchFamily="2" charset="77"/>
              </a:rPr>
              <a:t>Any Questions on Self Care Activities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581FFF9-8290-E949-BB1B-16384ABEB04D}"/>
              </a:ext>
            </a:extLst>
          </p:cNvPr>
          <p:cNvSpPr txBox="1">
            <a:spLocks/>
          </p:cNvSpPr>
          <p:nvPr/>
        </p:nvSpPr>
        <p:spPr>
          <a:xfrm>
            <a:off x="3883741" y="2556388"/>
            <a:ext cx="5702855" cy="2210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5883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3D3E08-0864-AA4E-8240-85AB4FF5D866}"/>
              </a:ext>
            </a:extLst>
          </p:cNvPr>
          <p:cNvSpPr txBox="1">
            <a:spLocks/>
          </p:cNvSpPr>
          <p:nvPr/>
        </p:nvSpPr>
        <p:spPr>
          <a:xfrm>
            <a:off x="2605403" y="304801"/>
            <a:ext cx="6981194" cy="206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501B4A"/>
                </a:solidFill>
                <a:latin typeface="Koara wild" pitchFamily="2" charset="77"/>
              </a:rPr>
              <a:t>Cornerstones of </a:t>
            </a:r>
            <a:r>
              <a:rPr lang="en-US" sz="5400" dirty="0" err="1">
                <a:solidFill>
                  <a:srgbClr val="501B4A"/>
                </a:solidFill>
                <a:latin typeface="Koara wild" pitchFamily="2" charset="77"/>
              </a:rPr>
              <a:t>Lymphoema</a:t>
            </a:r>
            <a:r>
              <a:rPr lang="en-US" sz="5400" dirty="0">
                <a:solidFill>
                  <a:srgbClr val="501B4A"/>
                </a:solidFill>
                <a:latin typeface="Koara wild" pitchFamily="2" charset="77"/>
              </a:rPr>
              <a:t> Care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581FFF9-8290-E949-BB1B-16384ABEB04D}"/>
              </a:ext>
            </a:extLst>
          </p:cNvPr>
          <p:cNvSpPr txBox="1">
            <a:spLocks/>
          </p:cNvSpPr>
          <p:nvPr/>
        </p:nvSpPr>
        <p:spPr>
          <a:xfrm>
            <a:off x="3215149" y="2949676"/>
            <a:ext cx="6371448" cy="2802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Skin Care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Compression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Movement</a:t>
            </a: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 and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Exercise</a:t>
            </a: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Patient Self-Care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Activities</a:t>
            </a: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4623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3D3E08-0864-AA4E-8240-85AB4FF5D866}"/>
              </a:ext>
            </a:extLst>
          </p:cNvPr>
          <p:cNvSpPr txBox="1">
            <a:spLocks/>
          </p:cNvSpPr>
          <p:nvPr/>
        </p:nvSpPr>
        <p:spPr>
          <a:xfrm>
            <a:off x="2605403" y="1927124"/>
            <a:ext cx="6981194" cy="2979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501B4A"/>
                </a:solidFill>
                <a:latin typeface="Koara wild" pitchFamily="2" charset="77"/>
              </a:rPr>
              <a:t>Other Things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581FFF9-8290-E949-BB1B-16384ABEB04D}"/>
              </a:ext>
            </a:extLst>
          </p:cNvPr>
          <p:cNvSpPr txBox="1">
            <a:spLocks/>
          </p:cNvSpPr>
          <p:nvPr/>
        </p:nvSpPr>
        <p:spPr>
          <a:xfrm>
            <a:off x="3883741" y="2556388"/>
            <a:ext cx="5702855" cy="2210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64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3D3E08-0864-AA4E-8240-85AB4FF5D866}"/>
              </a:ext>
            </a:extLst>
          </p:cNvPr>
          <p:cNvSpPr txBox="1">
            <a:spLocks/>
          </p:cNvSpPr>
          <p:nvPr/>
        </p:nvSpPr>
        <p:spPr>
          <a:xfrm>
            <a:off x="2605403" y="304801"/>
            <a:ext cx="6981194" cy="206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501B4A"/>
                </a:solidFill>
                <a:latin typeface="Koara wild" pitchFamily="2" charset="77"/>
              </a:rPr>
              <a:t>Other Treatments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581FFF9-8290-E949-BB1B-16384ABEB04D}"/>
              </a:ext>
            </a:extLst>
          </p:cNvPr>
          <p:cNvSpPr txBox="1">
            <a:spLocks/>
          </p:cNvSpPr>
          <p:nvPr/>
        </p:nvSpPr>
        <p:spPr>
          <a:xfrm>
            <a:off x="2349910" y="2556388"/>
            <a:ext cx="8406579" cy="2210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Manual</a:t>
            </a: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Lymphatic</a:t>
            </a: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 Drainage (MLD)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Kinesio</a:t>
            </a: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Taping</a:t>
            </a: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Multi Layer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Bandaging</a:t>
            </a: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 (MLLB)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Pneumatic</a:t>
            </a: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 compression</a:t>
            </a:r>
          </a:p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Vascularised</a:t>
            </a:r>
            <a:r>
              <a:rPr lang="fr-FR" sz="2000" dirty="0">
                <a:solidFill>
                  <a:srgbClr val="F6A64F"/>
                </a:solidFill>
                <a:latin typeface="Brandon Grotesque" panose="020B0503020203060202" pitchFamily="34" charset="77"/>
              </a:rPr>
              <a:t> </a:t>
            </a:r>
            <a:r>
              <a:rPr lang="fr-FR" sz="20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Lymph</a:t>
            </a:r>
            <a:r>
              <a:rPr lang="fr-FR" sz="2000" dirty="0">
                <a:solidFill>
                  <a:srgbClr val="F6A64F"/>
                </a:solidFill>
                <a:latin typeface="Brandon Grotesque" panose="020B0503020203060202" pitchFamily="34" charset="77"/>
              </a:rPr>
              <a:t> </a:t>
            </a:r>
            <a:r>
              <a:rPr lang="fr-FR" sz="20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Node</a:t>
            </a:r>
            <a:r>
              <a:rPr lang="fr-FR" sz="2000" dirty="0">
                <a:solidFill>
                  <a:srgbClr val="F6A64F"/>
                </a:solidFill>
                <a:latin typeface="Brandon Grotesque" panose="020B0503020203060202" pitchFamily="34" charset="77"/>
              </a:rPr>
              <a:t> Transfer (VLNT) /</a:t>
            </a:r>
            <a:r>
              <a:rPr lang="fr-FR" sz="20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Lympho</a:t>
            </a:r>
            <a:r>
              <a:rPr lang="fr-FR" sz="2000" dirty="0">
                <a:solidFill>
                  <a:srgbClr val="F6A64F"/>
                </a:solidFill>
                <a:latin typeface="Brandon Grotesque" panose="020B0503020203060202" pitchFamily="34" charset="77"/>
              </a:rPr>
              <a:t> </a:t>
            </a:r>
            <a:r>
              <a:rPr lang="fr-FR" sz="20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Venous</a:t>
            </a:r>
            <a:r>
              <a:rPr lang="fr-FR" sz="2000" dirty="0">
                <a:solidFill>
                  <a:srgbClr val="F6A64F"/>
                </a:solidFill>
                <a:latin typeface="Brandon Grotesque" panose="020B0503020203060202" pitchFamily="34" charset="77"/>
              </a:rPr>
              <a:t> Bypass </a:t>
            </a:r>
            <a:r>
              <a:rPr lang="fr-FR" sz="20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Surgery</a:t>
            </a:r>
            <a:r>
              <a:rPr lang="fr-FR" sz="2000" dirty="0">
                <a:solidFill>
                  <a:srgbClr val="F6A64F"/>
                </a:solidFill>
                <a:latin typeface="Brandon Grotesque" panose="020B0503020203060202" pitchFamily="34" charset="77"/>
              </a:rPr>
              <a:t> (LVB)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Liposuction</a:t>
            </a:r>
            <a:r>
              <a:rPr lang="fr-FR" sz="2000" dirty="0">
                <a:solidFill>
                  <a:srgbClr val="F6A64F"/>
                </a:solidFill>
                <a:latin typeface="Brandon Grotesque" panose="020B0503020203060202" pitchFamily="34" charset="77"/>
              </a:rPr>
              <a:t> (not </a:t>
            </a:r>
            <a:r>
              <a:rPr lang="fr-FR" sz="20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allowed</a:t>
            </a:r>
            <a:r>
              <a:rPr lang="fr-FR" sz="2000" dirty="0">
                <a:solidFill>
                  <a:srgbClr val="F6A64F"/>
                </a:solidFill>
                <a:latin typeface="Brandon Grotesque" panose="020B0503020203060202" pitchFamily="34" charset="77"/>
              </a:rPr>
              <a:t> by NICE)</a:t>
            </a:r>
          </a:p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7983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3D3E08-0864-AA4E-8240-85AB4FF5D866}"/>
              </a:ext>
            </a:extLst>
          </p:cNvPr>
          <p:cNvSpPr txBox="1">
            <a:spLocks/>
          </p:cNvSpPr>
          <p:nvPr/>
        </p:nvSpPr>
        <p:spPr>
          <a:xfrm>
            <a:off x="2605403" y="1189703"/>
            <a:ext cx="6981194" cy="3647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501B4A"/>
                </a:solidFill>
                <a:latin typeface="Koara wild" pitchFamily="2" charset="77"/>
              </a:rPr>
              <a:t>Compression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581FFF9-8290-E949-BB1B-16384ABEB04D}"/>
              </a:ext>
            </a:extLst>
          </p:cNvPr>
          <p:cNvSpPr txBox="1">
            <a:spLocks/>
          </p:cNvSpPr>
          <p:nvPr/>
        </p:nvSpPr>
        <p:spPr>
          <a:xfrm>
            <a:off x="3883741" y="2556388"/>
            <a:ext cx="5702855" cy="2210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1476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3D3E08-0864-AA4E-8240-85AB4FF5D866}"/>
              </a:ext>
            </a:extLst>
          </p:cNvPr>
          <p:cNvSpPr txBox="1">
            <a:spLocks/>
          </p:cNvSpPr>
          <p:nvPr/>
        </p:nvSpPr>
        <p:spPr>
          <a:xfrm>
            <a:off x="2605403" y="304801"/>
            <a:ext cx="6981194" cy="206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501B4A"/>
                </a:solidFill>
                <a:latin typeface="Koara wild" pitchFamily="2" charset="77"/>
              </a:rPr>
              <a:t>Medical Investigations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581FFF9-8290-E949-BB1B-16384ABEB04D}"/>
              </a:ext>
            </a:extLst>
          </p:cNvPr>
          <p:cNvSpPr txBox="1">
            <a:spLocks/>
          </p:cNvSpPr>
          <p:nvPr/>
        </p:nvSpPr>
        <p:spPr>
          <a:xfrm>
            <a:off x="2517058" y="2890684"/>
            <a:ext cx="8308257" cy="2585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DO NOT</a:t>
            </a:r>
          </a:p>
          <a:p>
            <a:pPr>
              <a:buFontTx/>
              <a:buChar char="-"/>
            </a:pP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Have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blood</a:t>
            </a: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taken</a:t>
            </a: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from</a:t>
            </a: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 an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affected</a:t>
            </a: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limb</a:t>
            </a: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>
              <a:buFontTx/>
              <a:buChar char="-"/>
            </a:pP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Have routine injections in an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affected</a:t>
            </a: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limb</a:t>
            </a: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>
              <a:buFontTx/>
              <a:buChar char="-"/>
            </a:pP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Have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blood</a:t>
            </a: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 pressure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taken</a:t>
            </a: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 on an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affected</a:t>
            </a: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 </a:t>
            </a:r>
            <a:r>
              <a:rPr lang="fr-FR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limb</a:t>
            </a: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>
              <a:buFontTx/>
              <a:buChar char="-"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 marL="0" indent="0" algn="ctr">
              <a:buNone/>
            </a:pPr>
            <a:r>
              <a:rPr lang="fr-FR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 </a:t>
            </a:r>
            <a:r>
              <a:rPr lang="fr-FR" sz="3200" dirty="0" err="1">
                <a:solidFill>
                  <a:srgbClr val="913549"/>
                </a:solidFill>
                <a:latin typeface="Brandon Grotesque" panose="020B0503020203060202" pitchFamily="34" charset="77"/>
              </a:rPr>
              <a:t>Unless</a:t>
            </a:r>
            <a:r>
              <a:rPr lang="fr-FR" sz="3200" dirty="0">
                <a:solidFill>
                  <a:srgbClr val="913549"/>
                </a:solidFill>
                <a:latin typeface="Brandon Grotesque" panose="020B0503020203060202" pitchFamily="34" charset="77"/>
              </a:rPr>
              <a:t> </a:t>
            </a:r>
            <a:r>
              <a:rPr lang="fr-FR" sz="3200" dirty="0" err="1">
                <a:solidFill>
                  <a:srgbClr val="913549"/>
                </a:solidFill>
                <a:latin typeface="Brandon Grotesque" panose="020B0503020203060202" pitchFamily="34" charset="77"/>
              </a:rPr>
              <a:t>there</a:t>
            </a:r>
            <a:r>
              <a:rPr lang="fr-FR" sz="3200" dirty="0">
                <a:solidFill>
                  <a:srgbClr val="913549"/>
                </a:solidFill>
                <a:latin typeface="Brandon Grotesque" panose="020B0503020203060202" pitchFamily="34" charset="77"/>
              </a:rPr>
              <a:t> </a:t>
            </a:r>
            <a:r>
              <a:rPr lang="fr-FR" sz="3200" dirty="0" err="1">
                <a:solidFill>
                  <a:srgbClr val="913549"/>
                </a:solidFill>
                <a:latin typeface="Brandon Grotesque" panose="020B0503020203060202" pitchFamily="34" charset="77"/>
              </a:rPr>
              <a:t>is</a:t>
            </a:r>
            <a:r>
              <a:rPr lang="fr-FR" sz="3200" dirty="0">
                <a:solidFill>
                  <a:srgbClr val="913549"/>
                </a:solidFill>
                <a:latin typeface="Brandon Grotesque" panose="020B0503020203060202" pitchFamily="34" charset="77"/>
              </a:rPr>
              <a:t> no </a:t>
            </a:r>
            <a:r>
              <a:rPr lang="fr-FR" sz="3200" dirty="0" err="1">
                <a:solidFill>
                  <a:srgbClr val="913549"/>
                </a:solidFill>
                <a:latin typeface="Brandon Grotesque" panose="020B0503020203060202" pitchFamily="34" charset="77"/>
              </a:rPr>
              <a:t>other</a:t>
            </a:r>
            <a:r>
              <a:rPr lang="fr-FR" sz="3200" dirty="0">
                <a:solidFill>
                  <a:srgbClr val="913549"/>
                </a:solidFill>
                <a:latin typeface="Brandon Grotesque" panose="020B0503020203060202" pitchFamily="34" charset="77"/>
              </a:rPr>
              <a:t> option</a:t>
            </a:r>
          </a:p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7062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3D3E08-0864-AA4E-8240-85AB4FF5D866}"/>
              </a:ext>
            </a:extLst>
          </p:cNvPr>
          <p:cNvSpPr txBox="1">
            <a:spLocks/>
          </p:cNvSpPr>
          <p:nvPr/>
        </p:nvSpPr>
        <p:spPr>
          <a:xfrm>
            <a:off x="2605403" y="304801"/>
            <a:ext cx="6981194" cy="13666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501B4A"/>
                </a:solidFill>
                <a:latin typeface="Koara wild" pitchFamily="2" charset="77"/>
              </a:rPr>
              <a:t>What To Do on Holiday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581FFF9-8290-E949-BB1B-16384ABEB04D}"/>
              </a:ext>
            </a:extLst>
          </p:cNvPr>
          <p:cNvSpPr txBox="1">
            <a:spLocks/>
          </p:cNvSpPr>
          <p:nvPr/>
        </p:nvSpPr>
        <p:spPr>
          <a:xfrm>
            <a:off x="1976284" y="2015613"/>
            <a:ext cx="9291483" cy="2751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Always travel with compression garment 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Do foot and leg exercises when travelling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Wear compression as much as </a:t>
            </a:r>
            <a:r>
              <a:rPr lang="en-GB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possiblet</a:t>
            </a: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, whilst away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Apply moisturiser/sun cream more regularly using skin care technique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Avoid sun burn by using high factor sun cream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Observe for cuts, insect bites and signs of infection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Take ‘in-case’ antibiotics on holiday with you</a:t>
            </a:r>
          </a:p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5326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3D3E08-0864-AA4E-8240-85AB4FF5D866}"/>
              </a:ext>
            </a:extLst>
          </p:cNvPr>
          <p:cNvSpPr txBox="1">
            <a:spLocks/>
          </p:cNvSpPr>
          <p:nvPr/>
        </p:nvSpPr>
        <p:spPr>
          <a:xfrm>
            <a:off x="2605403" y="845574"/>
            <a:ext cx="6981194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501B4A"/>
                </a:solidFill>
                <a:latin typeface="Koara wild" pitchFamily="2" charset="77"/>
              </a:rPr>
              <a:t>Any Questions?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581FFF9-8290-E949-BB1B-16384ABEB04D}"/>
              </a:ext>
            </a:extLst>
          </p:cNvPr>
          <p:cNvSpPr txBox="1">
            <a:spLocks/>
          </p:cNvSpPr>
          <p:nvPr/>
        </p:nvSpPr>
        <p:spPr>
          <a:xfrm>
            <a:off x="3883741" y="2556388"/>
            <a:ext cx="5702855" cy="2210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2543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3D3E08-0864-AA4E-8240-85AB4FF5D866}"/>
              </a:ext>
            </a:extLst>
          </p:cNvPr>
          <p:cNvSpPr txBox="1">
            <a:spLocks/>
          </p:cNvSpPr>
          <p:nvPr/>
        </p:nvSpPr>
        <p:spPr>
          <a:xfrm>
            <a:off x="2605403" y="304801"/>
            <a:ext cx="6981194" cy="206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501B4A"/>
                </a:solidFill>
                <a:latin typeface="Koara wild" pitchFamily="2" charset="77"/>
              </a:rPr>
              <a:t>Conclusion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581FFF9-8290-E949-BB1B-16384ABEB04D}"/>
              </a:ext>
            </a:extLst>
          </p:cNvPr>
          <p:cNvSpPr txBox="1">
            <a:spLocks/>
          </p:cNvSpPr>
          <p:nvPr/>
        </p:nvSpPr>
        <p:spPr>
          <a:xfrm>
            <a:off x="1700980" y="3067664"/>
            <a:ext cx="8514735" cy="1699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dirty="0" err="1">
                <a:solidFill>
                  <a:srgbClr val="F6A64F"/>
                </a:solidFill>
                <a:latin typeface="Koara wild" pitchFamily="50" charset="0"/>
              </a:rPr>
              <a:t>Make</a:t>
            </a:r>
            <a:r>
              <a:rPr lang="fr-FR" sz="3200" dirty="0">
                <a:solidFill>
                  <a:srgbClr val="F6A64F"/>
                </a:solidFill>
                <a:latin typeface="Koara wild" pitchFamily="50" charset="0"/>
              </a:rPr>
              <a:t> the </a:t>
            </a:r>
            <a:r>
              <a:rPr lang="fr-FR" sz="3200" dirty="0" err="1">
                <a:solidFill>
                  <a:srgbClr val="F6A64F"/>
                </a:solidFill>
                <a:latin typeface="Koara wild" pitchFamily="50" charset="0"/>
              </a:rPr>
              <a:t>cornerstones</a:t>
            </a:r>
            <a:r>
              <a:rPr lang="fr-FR" sz="3200" dirty="0">
                <a:solidFill>
                  <a:srgbClr val="F6A64F"/>
                </a:solidFill>
                <a:latin typeface="Koara wild" pitchFamily="50" charset="0"/>
              </a:rPr>
              <a:t> of </a:t>
            </a:r>
            <a:r>
              <a:rPr lang="fr-FR" sz="3200" dirty="0" err="1">
                <a:solidFill>
                  <a:srgbClr val="F6A64F"/>
                </a:solidFill>
                <a:latin typeface="Koara wild" pitchFamily="50" charset="0"/>
              </a:rPr>
              <a:t>lymphoedma</a:t>
            </a:r>
            <a:r>
              <a:rPr lang="fr-FR" sz="3200" dirty="0">
                <a:solidFill>
                  <a:srgbClr val="F6A64F"/>
                </a:solidFill>
                <a:latin typeface="Koara wild" pitchFamily="50" charset="0"/>
              </a:rPr>
              <a:t> care part of </a:t>
            </a:r>
            <a:r>
              <a:rPr lang="fr-FR" sz="3200" dirty="0" err="1">
                <a:solidFill>
                  <a:srgbClr val="F6A64F"/>
                </a:solidFill>
                <a:latin typeface="Koara wild" pitchFamily="50" charset="0"/>
              </a:rPr>
              <a:t>your</a:t>
            </a:r>
            <a:r>
              <a:rPr lang="fr-FR" sz="3200" dirty="0">
                <a:solidFill>
                  <a:srgbClr val="F6A64F"/>
                </a:solidFill>
                <a:latin typeface="Koara wild" pitchFamily="50" charset="0"/>
              </a:rPr>
              <a:t> </a:t>
            </a:r>
            <a:r>
              <a:rPr lang="fr-FR" sz="3200" dirty="0" err="1">
                <a:solidFill>
                  <a:srgbClr val="F6A64F"/>
                </a:solidFill>
                <a:latin typeface="Koara wild" pitchFamily="50" charset="0"/>
              </a:rPr>
              <a:t>everyday</a:t>
            </a:r>
            <a:r>
              <a:rPr lang="fr-FR" sz="3200" dirty="0">
                <a:solidFill>
                  <a:srgbClr val="F6A64F"/>
                </a:solidFill>
                <a:latin typeface="Koara wild" pitchFamily="50" charset="0"/>
              </a:rPr>
              <a:t> routine</a:t>
            </a:r>
          </a:p>
        </p:txBody>
      </p:sp>
    </p:spTree>
    <p:extLst>
      <p:ext uri="{BB962C8B-B14F-4D97-AF65-F5344CB8AC3E}">
        <p14:creationId xmlns:p14="http://schemas.microsoft.com/office/powerpoint/2010/main" val="365852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3D3E08-0864-AA4E-8240-85AB4FF5D866}"/>
              </a:ext>
            </a:extLst>
          </p:cNvPr>
          <p:cNvSpPr txBox="1">
            <a:spLocks/>
          </p:cNvSpPr>
          <p:nvPr/>
        </p:nvSpPr>
        <p:spPr>
          <a:xfrm>
            <a:off x="2605403" y="304801"/>
            <a:ext cx="6981194" cy="206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501B4A"/>
                </a:solidFill>
                <a:latin typeface="Koara wild" pitchFamily="2" charset="77"/>
              </a:rPr>
              <a:t>What is compression?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581FFF9-8290-E949-BB1B-16384ABEB04D}"/>
              </a:ext>
            </a:extLst>
          </p:cNvPr>
          <p:cNvSpPr txBox="1">
            <a:spLocks/>
          </p:cNvSpPr>
          <p:nvPr/>
        </p:nvSpPr>
        <p:spPr>
          <a:xfrm>
            <a:off x="2418735" y="3185652"/>
            <a:ext cx="7924800" cy="2802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‘the act or process of reducing the size or volume of something by pressing or squeezing’</a:t>
            </a:r>
          </a:p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811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3D3E08-0864-AA4E-8240-85AB4FF5D866}"/>
              </a:ext>
            </a:extLst>
          </p:cNvPr>
          <p:cNvSpPr txBox="1">
            <a:spLocks/>
          </p:cNvSpPr>
          <p:nvPr/>
        </p:nvSpPr>
        <p:spPr>
          <a:xfrm>
            <a:off x="2605403" y="304801"/>
            <a:ext cx="6981194" cy="206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501B4A"/>
                </a:solidFill>
                <a:latin typeface="Koara wild" pitchFamily="2" charset="77"/>
              </a:rPr>
              <a:t>Why wear compression?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581FFF9-8290-E949-BB1B-16384ABEB04D}"/>
              </a:ext>
            </a:extLst>
          </p:cNvPr>
          <p:cNvSpPr txBox="1">
            <a:spLocks/>
          </p:cNvSpPr>
          <p:nvPr/>
        </p:nvSpPr>
        <p:spPr>
          <a:xfrm>
            <a:off x="3903406" y="2821858"/>
            <a:ext cx="5702855" cy="33134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Manages swelling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Soften tissues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Supports limb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Protects skin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Helps prevent cellulitis</a:t>
            </a:r>
          </a:p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9254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3D3E08-0864-AA4E-8240-85AB4FF5D866}"/>
              </a:ext>
            </a:extLst>
          </p:cNvPr>
          <p:cNvSpPr txBox="1">
            <a:spLocks/>
          </p:cNvSpPr>
          <p:nvPr/>
        </p:nvSpPr>
        <p:spPr>
          <a:xfrm>
            <a:off x="2605403" y="304801"/>
            <a:ext cx="6981194" cy="206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501B4A"/>
                </a:solidFill>
                <a:latin typeface="Koara wild" pitchFamily="2" charset="77"/>
              </a:rPr>
              <a:t>Types of compression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581FFF9-8290-E949-BB1B-16384ABEB04D}"/>
              </a:ext>
            </a:extLst>
          </p:cNvPr>
          <p:cNvSpPr txBox="1">
            <a:spLocks/>
          </p:cNvSpPr>
          <p:nvPr/>
        </p:nvSpPr>
        <p:spPr>
          <a:xfrm>
            <a:off x="3883741" y="2556388"/>
            <a:ext cx="5702855" cy="2210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Hosiery 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Arm sleeve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Other garments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Wraps</a:t>
            </a:r>
          </a:p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4661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3D3E08-0864-AA4E-8240-85AB4FF5D866}"/>
              </a:ext>
            </a:extLst>
          </p:cNvPr>
          <p:cNvSpPr txBox="1">
            <a:spLocks/>
          </p:cNvSpPr>
          <p:nvPr/>
        </p:nvSpPr>
        <p:spPr>
          <a:xfrm>
            <a:off x="2605403" y="304801"/>
            <a:ext cx="6981194" cy="206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501B4A"/>
                </a:solidFill>
                <a:latin typeface="Koara wild" pitchFamily="2" charset="77"/>
              </a:rPr>
              <a:t>Types of compression garment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581FFF9-8290-E949-BB1B-16384ABEB04D}"/>
              </a:ext>
            </a:extLst>
          </p:cNvPr>
          <p:cNvSpPr txBox="1">
            <a:spLocks/>
          </p:cNvSpPr>
          <p:nvPr/>
        </p:nvSpPr>
        <p:spPr>
          <a:xfrm>
            <a:off x="2949677" y="2556388"/>
            <a:ext cx="6636919" cy="2210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Lengths - Hosiery or </a:t>
            </a:r>
            <a:r>
              <a:rPr lang="en-GB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Armsleeve</a:t>
            </a:r>
            <a:endParaRPr lang="en-GB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Class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Circular knit or flat knit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Off the shelf or Made-To-Measure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Colour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Different companies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3931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3D3E08-0864-AA4E-8240-85AB4FF5D866}"/>
              </a:ext>
            </a:extLst>
          </p:cNvPr>
          <p:cNvSpPr txBox="1">
            <a:spLocks/>
          </p:cNvSpPr>
          <p:nvPr/>
        </p:nvSpPr>
        <p:spPr>
          <a:xfrm>
            <a:off x="2605403" y="304801"/>
            <a:ext cx="6981194" cy="206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solidFill>
                  <a:srgbClr val="501B4A"/>
                </a:solidFill>
                <a:latin typeface="Koara wild" pitchFamily="2" charset="77"/>
              </a:rPr>
              <a:t>Which is best for me?</a:t>
            </a:r>
            <a:endParaRPr lang="en-US" sz="5400" dirty="0">
              <a:solidFill>
                <a:srgbClr val="501B4A"/>
              </a:solidFill>
              <a:latin typeface="Koara wild" pitchFamily="2" charset="77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581FFF9-8290-E949-BB1B-16384ABEB04D}"/>
              </a:ext>
            </a:extLst>
          </p:cNvPr>
          <p:cNvSpPr txBox="1">
            <a:spLocks/>
          </p:cNvSpPr>
          <p:nvPr/>
        </p:nvSpPr>
        <p:spPr>
          <a:xfrm>
            <a:off x="2438401" y="2556388"/>
            <a:ext cx="7148196" cy="2210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dirty="0">
                <a:solidFill>
                  <a:srgbClr val="F6A64F"/>
                </a:solidFill>
                <a:latin typeface="Brandon Grotesque" panose="020B0503020203060202" pitchFamily="34" charset="77"/>
              </a:rPr>
              <a:t>Chosen by your lymphoedema practitioner</a:t>
            </a:r>
          </a:p>
          <a:p>
            <a:pPr marL="0" indent="0" algn="ctr">
              <a:buNone/>
            </a:pPr>
            <a:endParaRPr lang="en-GB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 marL="0" indent="0" algn="ctr">
              <a:buNone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Limb shape</a:t>
            </a:r>
          </a:p>
          <a:p>
            <a:pPr marL="0" indent="0" algn="ctr">
              <a:buNone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Ability to get them on/off</a:t>
            </a:r>
          </a:p>
          <a:p>
            <a:pPr marL="0" indent="0" algn="ctr">
              <a:buNone/>
            </a:pPr>
            <a:r>
              <a:rPr lang="en-GB" sz="3200" dirty="0" err="1">
                <a:solidFill>
                  <a:srgbClr val="F6A64F"/>
                </a:solidFill>
                <a:latin typeface="Brandon Grotesque" panose="020B0503020203060202" pitchFamily="34" charset="77"/>
              </a:rPr>
              <a:t>Wearability</a:t>
            </a:r>
            <a:endParaRPr lang="en-GB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 marL="0" indent="0" algn="ctr">
              <a:buNone/>
            </a:pPr>
            <a:endParaRPr lang="en-GB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 marL="0" indent="0" algn="ctr">
              <a:buNone/>
            </a:pPr>
            <a:endParaRPr lang="en-GB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 marL="0" indent="0" algn="ctr">
              <a:buNone/>
            </a:pPr>
            <a:endParaRPr lang="en-GB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 marL="0" indent="0" algn="ctr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 marL="0" indent="0" algn="ctr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6516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3D3E08-0864-AA4E-8240-85AB4FF5D866}"/>
              </a:ext>
            </a:extLst>
          </p:cNvPr>
          <p:cNvSpPr txBox="1">
            <a:spLocks/>
          </p:cNvSpPr>
          <p:nvPr/>
        </p:nvSpPr>
        <p:spPr>
          <a:xfrm>
            <a:off x="2605403" y="304801"/>
            <a:ext cx="6981194" cy="206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solidFill>
                  <a:srgbClr val="501B4A"/>
                </a:solidFill>
                <a:latin typeface="Koara wild" pitchFamily="2" charset="77"/>
              </a:rPr>
              <a:t>When to wear and remove?</a:t>
            </a:r>
            <a:endParaRPr lang="en-US" sz="5400" dirty="0">
              <a:solidFill>
                <a:srgbClr val="501B4A"/>
              </a:solidFill>
              <a:latin typeface="Koara wild" pitchFamily="2" charset="77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581FFF9-8290-E949-BB1B-16384ABEB04D}"/>
              </a:ext>
            </a:extLst>
          </p:cNvPr>
          <p:cNvSpPr txBox="1">
            <a:spLocks/>
          </p:cNvSpPr>
          <p:nvPr/>
        </p:nvSpPr>
        <p:spPr>
          <a:xfrm>
            <a:off x="1946787" y="2556388"/>
            <a:ext cx="8318090" cy="2210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The more compression is worn the better it will work</a:t>
            </a:r>
          </a:p>
          <a:p>
            <a:pPr marL="0" indent="0" algn="ctr">
              <a:buNone/>
            </a:pPr>
            <a:endParaRPr lang="en-GB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 marL="0" indent="0" algn="ctr">
              <a:buNone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Ideally</a:t>
            </a:r>
          </a:p>
          <a:p>
            <a:pPr marL="0" indent="0" algn="ctr">
              <a:buNone/>
            </a:pPr>
            <a:r>
              <a:rPr lang="en-GB" sz="3200" dirty="0">
                <a:solidFill>
                  <a:srgbClr val="F6A64F"/>
                </a:solidFill>
                <a:latin typeface="Brandon Grotesque" panose="020B0503020203060202" pitchFamily="34" charset="77"/>
              </a:rPr>
              <a:t>put it on in the morning, take it off in the evening</a:t>
            </a:r>
          </a:p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  <a:p>
            <a:pPr marL="0" indent="0">
              <a:buNone/>
            </a:pPr>
            <a:endParaRPr lang="fr-FR" sz="3200" dirty="0">
              <a:solidFill>
                <a:srgbClr val="F6A64F"/>
              </a:solidFill>
              <a:latin typeface="Brandon Grotesque" panose="020B05030202030602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7954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598</Words>
  <Application>Microsoft Office PowerPoint</Application>
  <PresentationFormat>Widescreen</PresentationFormat>
  <Paragraphs>140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Calibri Light</vt:lpstr>
      <vt:lpstr>Calibri</vt:lpstr>
      <vt:lpstr>Wingdings</vt:lpstr>
      <vt:lpstr>Brandon Grotesque</vt:lpstr>
      <vt:lpstr>Koara wild</vt:lpstr>
      <vt:lpstr>Arial</vt:lpstr>
      <vt:lpstr>Office Theme</vt:lpstr>
      <vt:lpstr>Lymphoedema Education Group Week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Header Copy</dc:title>
  <dc:creator>Lisa Holt</dc:creator>
  <cp:lastModifiedBy>Julie Heald</cp:lastModifiedBy>
  <cp:revision>30</cp:revision>
  <dcterms:created xsi:type="dcterms:W3CDTF">2019-11-19T10:21:57Z</dcterms:created>
  <dcterms:modified xsi:type="dcterms:W3CDTF">2022-11-16T09:46:19Z</dcterms:modified>
</cp:coreProperties>
</file>