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9" r:id="rId3"/>
    <p:sldId id="262" r:id="rId4"/>
    <p:sldId id="260" r:id="rId5"/>
    <p:sldId id="261" r:id="rId6"/>
    <p:sldId id="263" r:id="rId7"/>
    <p:sldId id="270" r:id="rId8"/>
    <p:sldId id="265" r:id="rId9"/>
    <p:sldId id="269" r:id="rId10"/>
    <p:sldId id="268" r:id="rId11"/>
    <p:sldId id="264" r:id="rId12"/>
    <p:sldId id="267" r:id="rId13"/>
    <p:sldId id="271" r:id="rId14"/>
    <p:sldId id="272" r:id="rId15"/>
    <p:sldId id="279" r:id="rId16"/>
    <p:sldId id="273" r:id="rId17"/>
    <p:sldId id="274" r:id="rId18"/>
    <p:sldId id="276" r:id="rId19"/>
    <p:sldId id="275" r:id="rId20"/>
    <p:sldId id="282" r:id="rId21"/>
    <p:sldId id="300" r:id="rId22"/>
    <p:sldId id="277" r:id="rId23"/>
    <p:sldId id="283" r:id="rId24"/>
    <p:sldId id="280" r:id="rId25"/>
    <p:sldId id="284" r:id="rId26"/>
    <p:sldId id="281" r:id="rId27"/>
    <p:sldId id="285" r:id="rId28"/>
    <p:sldId id="286" r:id="rId29"/>
    <p:sldId id="287" r:id="rId30"/>
    <p:sldId id="289" r:id="rId31"/>
    <p:sldId id="290" r:id="rId32"/>
    <p:sldId id="294" r:id="rId33"/>
    <p:sldId id="291" r:id="rId34"/>
    <p:sldId id="292" r:id="rId35"/>
    <p:sldId id="296" r:id="rId36"/>
    <p:sldId id="297" r:id="rId37"/>
    <p:sldId id="298" r:id="rId38"/>
    <p:sldId id="288" r:id="rId39"/>
    <p:sldId id="293" r:id="rId40"/>
  </p:sldIdLst>
  <p:sldSz cx="12192000" cy="6858000"/>
  <p:notesSz cx="6858000" cy="9144000"/>
  <p:embeddedFontLst>
    <p:embeddedFont>
      <p:font typeface="Brandon Grotesque" panose="020B0503020203060202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Koara wild" pitchFamily="50" charset="0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3A71CF-1562-384B-99EE-1E950BBECA52}">
          <p14:sldIdLst>
            <p14:sldId id="256"/>
            <p14:sldId id="259"/>
            <p14:sldId id="262"/>
            <p14:sldId id="260"/>
            <p14:sldId id="261"/>
            <p14:sldId id="263"/>
            <p14:sldId id="270"/>
            <p14:sldId id="265"/>
            <p14:sldId id="269"/>
            <p14:sldId id="268"/>
            <p14:sldId id="264"/>
            <p14:sldId id="267"/>
            <p14:sldId id="271"/>
            <p14:sldId id="272"/>
            <p14:sldId id="279"/>
            <p14:sldId id="273"/>
            <p14:sldId id="274"/>
            <p14:sldId id="276"/>
            <p14:sldId id="275"/>
            <p14:sldId id="282"/>
            <p14:sldId id="300"/>
            <p14:sldId id="277"/>
            <p14:sldId id="283"/>
            <p14:sldId id="280"/>
            <p14:sldId id="284"/>
            <p14:sldId id="281"/>
            <p14:sldId id="285"/>
            <p14:sldId id="286"/>
            <p14:sldId id="287"/>
            <p14:sldId id="289"/>
            <p14:sldId id="290"/>
            <p14:sldId id="294"/>
            <p14:sldId id="291"/>
            <p14:sldId id="292"/>
            <p14:sldId id="296"/>
            <p14:sldId id="297"/>
            <p14:sldId id="298"/>
            <p14:sldId id="288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037"/>
    <a:srgbClr val="D58759"/>
    <a:srgbClr val="F6A64F"/>
    <a:srgbClr val="501B4A"/>
    <a:srgbClr val="3A192F"/>
    <a:srgbClr val="F2E6D9"/>
    <a:srgbClr val="913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728"/>
  </p:normalViewPr>
  <p:slideViewPr>
    <p:cSldViewPr snapToGrid="0" snapToObjects="1">
      <p:cViewPr varScale="1">
        <p:scale>
          <a:sx n="72" d="100"/>
          <a:sy n="72" d="100"/>
        </p:scale>
        <p:origin x="10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0C8D-2018-C44C-AC08-5FBDA7CCA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EB47CC-848B-BB4A-AE53-738A0C16C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3F39F-611C-744C-83B5-123BB5F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1D616-E4FB-DC43-8ECF-36F501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84C59-C7E7-4E42-B773-8B5F1D73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2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1BD8-5F51-4143-A8AF-ABB586B7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4DD7E-8F34-D449-A965-1581079D3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C1254-5D82-E348-8F81-C6E608E2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15AEE-7B74-9F49-A87B-66502255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6866F-C651-2E4F-8114-A6B69F6C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5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CC706-EB06-4D44-A3D0-32BDED7344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017B3-8D69-6A47-970A-FF12BF5AC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8E9AC-F950-7C44-9030-D8F8FB70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A0375-4494-8342-9ECC-CED1847A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31DB7-47D3-5543-9D7F-6677E9C0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3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6588-7593-EE40-BC9E-F18E16AC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B169-B6DD-144E-9ACF-5EFC99B5F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08B6A-4C65-074C-AD5F-A3E9CC06A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9C263-225D-4B4C-B3B7-B6C7B1D7F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8D752-B6A0-8248-8D49-CE170852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0DF8-BF92-6943-A1BD-5B39111A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8C4AD-E573-CD45-AC5D-5CDC574E1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BFD40-EE93-A044-9093-2DDD988A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F76BF-31DB-FC4A-8C03-C1F7B7B18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B973C-E0F7-2140-AC20-367D4C60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8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28A3-8BCB-6C43-9F09-11DB806DC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9DA8-7FFF-6946-B4AC-46C4F0F64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66250-6494-3246-929B-A4558C981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03CAF-2A34-BA4E-8431-91F090FC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0A82-0A02-EA46-8CEA-4AF63BBD9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205F7-2BD2-E849-9162-D856A8E1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F35B-BEED-C740-9B4F-B1BD41E7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3F8A5-C979-B14E-801E-3E3925A68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C78B6-3B84-4D48-97E5-66FB87BE5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CC52B-0FBB-664F-A5A1-D6922706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48852-0911-7A47-8736-07212500C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A90F36-5FFF-E449-881A-CF9FB414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C0A6C1-7480-804F-AB40-E04D2DC1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99BBF-7E52-EC4E-8F3A-A2BB07ED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4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AFA77-FC6C-6E49-9F0F-EA8098A0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0CE6CD-6388-BE4A-AF51-0B75622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49DCA-3C6B-C046-9D2A-715E6969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05C4F-E6E2-E14A-9204-37C59F50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4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E8F5EB-2451-3C48-AFF7-E5A4438D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D92E8-B32C-A442-919F-ADB74E81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25937-3E91-F543-A9E3-14767D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2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1FDD-B3A2-AD4C-AE65-57EBCCE60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AFE15-5FD6-3C4E-9180-B1C1ADF38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4E7D3-BA29-3B48-B92B-1E782C29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7A089-01B5-FD46-9839-200C59D3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87C53-A9EC-954F-BF84-C35FAB7B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6EF95-FCB7-0D4E-868F-C6BBB71C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4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B5DF-6B85-CF47-87F6-491E51AC1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66EEB-1A96-7B4E-81A0-2C60C98E8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CC15C-401F-1843-A3DB-974D9A26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9F3B9-6D07-F04D-ACEC-1762BF454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B2328-5877-7A48-B55B-E553B358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C531E-1514-9947-8D4E-8DD3B16D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5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767C9E-CCE3-5840-8AAC-A126629B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2024C-ED3C-CF44-81D6-4EB851FC7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DF29A-2B90-6A4A-B914-36CA9A6EC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179DC-370F-AA4E-A554-5E95A77B59DF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B0E4D-394D-BD4C-83A2-EE658580E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32F0-02A7-9C48-A015-0B060264E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58F20-DC29-4346-994F-322C26979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5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D89E-B8C8-2240-B562-B7B5FA72D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9583"/>
            <a:ext cx="9144000" cy="3078746"/>
          </a:xfrm>
        </p:spPr>
        <p:txBody>
          <a:bodyPr>
            <a:normAutofit fontScale="90000"/>
          </a:bodyPr>
          <a:lstStyle/>
          <a:p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r>
              <a:rPr lang="en-GB" dirty="0">
                <a:solidFill>
                  <a:srgbClr val="501B4A"/>
                </a:solidFill>
                <a:latin typeface="Koara wild" pitchFamily="2" charset="77"/>
              </a:rPr>
              <a:t>Lymphoedema Patient Education Group</a:t>
            </a:r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r>
              <a:rPr lang="en-GB" dirty="0">
                <a:solidFill>
                  <a:srgbClr val="501B4A"/>
                </a:solidFill>
                <a:latin typeface="Koara wild" pitchFamily="2" charset="77"/>
              </a:rPr>
              <a:t>Week 1</a:t>
            </a:r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endParaRPr lang="en-US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7AAE-E315-1343-95CF-584582F85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2484"/>
            <a:ext cx="9144000" cy="466123"/>
          </a:xfrm>
        </p:spPr>
        <p:txBody>
          <a:bodyPr/>
          <a:lstStyle/>
          <a:p>
            <a:endParaRPr lang="en-US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F62AC-01F2-6343-9A38-EBAC693B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36" y="5728686"/>
            <a:ext cx="1542528" cy="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5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337" y="-844731"/>
            <a:ext cx="5886994" cy="79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83418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Types of Lymphoedema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1355" y="2713703"/>
            <a:ext cx="7816645" cy="2544097"/>
          </a:xfrm>
        </p:spPr>
        <p:txBody>
          <a:bodyPr>
            <a:no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Filariasis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Primary Lymphoedema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Secondary Lymphoedema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Chronic Oedema/Gravitational Oedema</a:t>
            </a:r>
          </a:p>
          <a:p>
            <a:pPr algn="l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Lipoedema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50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4" y="668439"/>
            <a:ext cx="10116523" cy="1710967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Terms used in lymphoedema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86348" y="1681162"/>
            <a:ext cx="4611227" cy="1425831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572037"/>
                </a:solidFill>
                <a:latin typeface="Koara wild" pitchFamily="50" charset="0"/>
              </a:rPr>
              <a:t>Skin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497393" y="3297264"/>
            <a:ext cx="3500181" cy="22186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Erythema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Hyperkeratosis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Papillomatosis</a:t>
            </a:r>
          </a:p>
          <a:p>
            <a:pPr algn="ctr"/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2939845" y="1681162"/>
            <a:ext cx="8415543" cy="1325563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572037"/>
                </a:solidFill>
                <a:latin typeface="Koara wild" pitchFamily="50" charset="0"/>
              </a:rPr>
              <a:t>Tissues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034116" y="3297264"/>
            <a:ext cx="4552481" cy="2892398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Pitting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Doughy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GB" sz="3200" dirty="0" err="1">
                <a:solidFill>
                  <a:srgbClr val="D58759"/>
                </a:solidFill>
                <a:latin typeface="Brandon Grotesque" panose="020B0503020203060202"/>
              </a:rPr>
              <a:t>Fibrosed</a:t>
            </a:r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algn="ctr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</p:txBody>
      </p:sp>
    </p:spTree>
    <p:extLst>
      <p:ext uri="{BB962C8B-B14F-4D97-AF65-F5344CB8AC3E}">
        <p14:creationId xmlns:p14="http://schemas.microsoft.com/office/powerpoint/2010/main" val="1029693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5084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572037"/>
                </a:solidFill>
                <a:latin typeface="Koara wild" pitchFamily="50" charset="0"/>
              </a:rPr>
              <a:t>Cornerstones of Lymphoedema Care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5316" y="2772697"/>
            <a:ext cx="7462684" cy="3018503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5200" dirty="0">
                <a:solidFill>
                  <a:srgbClr val="D58759"/>
                </a:solidFill>
                <a:latin typeface="Brandon Grotesque" panose="020B0503020203060202"/>
              </a:rPr>
              <a:t>Skin Care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5200" dirty="0">
                <a:solidFill>
                  <a:srgbClr val="D58759"/>
                </a:solidFill>
                <a:latin typeface="Brandon Grotesque" panose="020B0503020203060202"/>
              </a:rPr>
              <a:t>Compression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5200" dirty="0">
                <a:solidFill>
                  <a:srgbClr val="D58759"/>
                </a:solidFill>
                <a:latin typeface="Brandon Grotesque" panose="020B0503020203060202"/>
              </a:rPr>
              <a:t>Exercise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5200" dirty="0">
                <a:solidFill>
                  <a:srgbClr val="D58759"/>
                </a:solidFill>
                <a:latin typeface="Brandon Grotesque" panose="020B0503020203060202"/>
              </a:rPr>
              <a:t>Patient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880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72037"/>
                </a:solidFill>
                <a:latin typeface="Koara wild" pitchFamily="50" charset="0"/>
              </a:rPr>
              <a:t>Skin 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530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2442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572037"/>
                </a:solidFill>
                <a:latin typeface="Koara wild" pitchFamily="50" charset="0"/>
              </a:rPr>
              <a:t>Why</a:t>
            </a:r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 do skincare?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3870" y="2743200"/>
            <a:ext cx="7964129" cy="2514600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Keeps skin moisturised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Allows skin to stretch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Prevents skin condition getting worse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Prevents cellulitis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25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440966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Looking after your skin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2528" y="2015614"/>
            <a:ext cx="7885471" cy="4109884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Washing and drying</a:t>
            </a:r>
          </a:p>
          <a:p>
            <a:endParaRPr lang="en-GB" sz="3200" dirty="0">
              <a:solidFill>
                <a:srgbClr val="572037"/>
              </a:solidFill>
              <a:latin typeface="Koara wild" pitchFamily="50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Wash affected limb regularly and dry thoroughly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Ensure all skin folds and between toes or fingers are clean and dry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Monitor for cuts, scratches, insect bites or any signs of cellulitis</a:t>
            </a:r>
          </a:p>
        </p:txBody>
      </p:sp>
    </p:spTree>
    <p:extLst>
      <p:ext uri="{BB962C8B-B14F-4D97-AF65-F5344CB8AC3E}">
        <p14:creationId xmlns:p14="http://schemas.microsoft.com/office/powerpoint/2010/main" val="360594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How to do skin care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2674374"/>
            <a:ext cx="8485239" cy="2583426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Apply moisturiser 1-2 times a day</a:t>
            </a:r>
          </a:p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Using a very gentle stroking action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Always stroke upwards toward the body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Start closest to the body and work away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9027"/>
            <a:ext cx="9144000" cy="869000"/>
          </a:xfrm>
        </p:spPr>
        <p:txBody>
          <a:bodyPr>
            <a:no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Arm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A close up of a map&#10;&#10;Description automatically generated"/>
          <p:cNvPicPr/>
          <p:nvPr/>
        </p:nvPicPr>
        <p:blipFill rotWithShape="1">
          <a:blip r:embed="rId3"/>
          <a:srcRect l="13050" t="6324" r="15764" b="4669"/>
          <a:stretch/>
        </p:blipFill>
        <p:spPr bwMode="auto">
          <a:xfrm>
            <a:off x="4041057" y="1386348"/>
            <a:ext cx="4562169" cy="5368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4960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4633"/>
            <a:ext cx="9144000" cy="97339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572037"/>
                </a:solidFill>
                <a:latin typeface="Koara wild" pitchFamily="50" charset="0"/>
              </a:rPr>
              <a:t>Leg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97" y="1490563"/>
            <a:ext cx="5319251" cy="5083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309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501B4A"/>
                </a:solidFill>
                <a:latin typeface="Koara wild" pitchFamily="2" charset="77"/>
              </a:rPr>
              <a:t>Introduction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876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09469"/>
            <a:ext cx="9144000" cy="794693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What </a:t>
            </a:r>
            <a:r>
              <a:rPr lang="en-GB" sz="5400" dirty="0" err="1">
                <a:solidFill>
                  <a:srgbClr val="572037"/>
                </a:solidFill>
                <a:latin typeface="Koara wild" pitchFamily="50" charset="0"/>
              </a:rPr>
              <a:t>ceams</a:t>
            </a:r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 to use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5404" y="1861144"/>
            <a:ext cx="7487380" cy="3685217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Washing skin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Any soap substitute or body wash (as long as it doesn’t cause irritation)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rgbClr val="D58759"/>
                </a:solidFill>
                <a:latin typeface="Brandon Grotesque" panose="020B0503020203060202"/>
              </a:rPr>
              <a:t>Dermol</a:t>
            </a: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500 lotion (do not use all the time)</a:t>
            </a:r>
          </a:p>
          <a:p>
            <a:pPr algn="l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Moisturiser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rgbClr val="D58759"/>
                </a:solidFill>
                <a:latin typeface="Brandon Grotesque" panose="020B0503020203060202"/>
              </a:rPr>
              <a:t>Doublebase</a:t>
            </a: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, </a:t>
            </a:r>
            <a:r>
              <a:rPr lang="en-GB" sz="3200" dirty="0" err="1">
                <a:solidFill>
                  <a:srgbClr val="D58759"/>
                </a:solidFill>
                <a:latin typeface="Brandon Grotesque" panose="020B0503020203060202"/>
              </a:rPr>
              <a:t>Cetraben</a:t>
            </a: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or </a:t>
            </a:r>
            <a:r>
              <a:rPr lang="en-GB" sz="3200" dirty="0" err="1">
                <a:solidFill>
                  <a:srgbClr val="D58759"/>
                </a:solidFill>
                <a:latin typeface="Brandon Grotesque" panose="020B0503020203060202"/>
              </a:rPr>
              <a:t>Hydromol</a:t>
            </a:r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Aveeno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442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Aids to doing skin care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2194" y="2251587"/>
            <a:ext cx="7290589" cy="3006213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Drying</a:t>
            </a:r>
          </a:p>
          <a:p>
            <a:pPr algn="l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Use hairdryer to dry between toes and in skin folds</a:t>
            </a:r>
          </a:p>
          <a:p>
            <a:pPr algn="l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Moisturising</a:t>
            </a:r>
          </a:p>
          <a:p>
            <a:pPr algn="l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Use paintbrush or paint roller to apply moisturiser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47086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4232" y="1122363"/>
            <a:ext cx="9743768" cy="309567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572037"/>
                </a:solidFill>
                <a:latin typeface="Koara wild" pitchFamily="50" charset="0"/>
              </a:rPr>
              <a:t>Video  and leaflets</a:t>
            </a:r>
            <a:br>
              <a:rPr lang="en-GB" dirty="0">
                <a:solidFill>
                  <a:srgbClr val="572037"/>
                </a:solidFill>
                <a:latin typeface="Koara wild" pitchFamily="50" charset="0"/>
              </a:rPr>
            </a:br>
            <a:r>
              <a:rPr lang="en-GB" dirty="0">
                <a:solidFill>
                  <a:srgbClr val="572037"/>
                </a:solidFill>
                <a:latin typeface="Koara wild" pitchFamily="50" charset="0"/>
              </a:rPr>
              <a:t>can be seen on the website</a:t>
            </a:r>
            <a:br>
              <a:rPr lang="en-GB" dirty="0">
                <a:solidFill>
                  <a:srgbClr val="572037"/>
                </a:solidFill>
                <a:latin typeface="Koara wild" pitchFamily="50" charset="0"/>
              </a:rPr>
            </a:br>
            <a:br>
              <a:rPr lang="en-GB" dirty="0">
                <a:solidFill>
                  <a:srgbClr val="572037"/>
                </a:solidFill>
                <a:latin typeface="Koara wild" pitchFamily="50" charset="0"/>
              </a:rPr>
            </a:br>
            <a:r>
              <a:rPr lang="en-GB" sz="3600" dirty="0">
                <a:solidFill>
                  <a:srgbClr val="572037"/>
                </a:solidFill>
                <a:latin typeface="Koara wild" pitchFamily="50" charset="0"/>
              </a:rPr>
              <a:t>teessidehospice.org/lymphoedema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578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5136"/>
            <a:ext cx="9144000" cy="1032388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Warning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9217" y="4767140"/>
            <a:ext cx="8485239" cy="1219953"/>
          </a:xfrm>
        </p:spPr>
        <p:txBody>
          <a:bodyPr>
            <a:noAutofit/>
          </a:bodyPr>
          <a:lstStyle/>
          <a:p>
            <a:r>
              <a:rPr lang="en-GB" sz="3200" dirty="0">
                <a:ln w="0"/>
                <a:solidFill>
                  <a:srgbClr val="D587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ndon Grotesque" panose="020B0503020203060202"/>
              </a:rPr>
              <a:t>Skin products containing paraffin based products in contact with clothing are easily ignited with a naked flame or cigarette</a:t>
            </a:r>
          </a:p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</p:txBody>
      </p:sp>
      <p:pic>
        <p:nvPicPr>
          <p:cNvPr id="6" name="Picture 2" descr="http://www.firesafe.org.uk/wp-content/uploads/2014/01/firewarning-300x263.jpg">
            <a:extLst>
              <a:ext uri="{FF2B5EF4-FFF2-40B4-BE49-F238E27FC236}">
                <a16:creationId xmlns:a16="http://schemas.microsoft.com/office/drawing/2014/main" id="{81F80910-D244-4E4C-AC0E-21752BCB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16" y="1715024"/>
            <a:ext cx="3952967" cy="280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92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771210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Any questions on skin care?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2674374"/>
            <a:ext cx="8485239" cy="2583426"/>
          </a:xfrm>
        </p:spPr>
        <p:txBody>
          <a:bodyPr>
            <a:noAutofit/>
          </a:bodyPr>
          <a:lstStyle/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74034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77121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572037"/>
                </a:solidFill>
                <a:latin typeface="Koara wild" pitchFamily="50" charset="0"/>
              </a:rPr>
              <a:t>Cellulitis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4522838"/>
            <a:ext cx="8485239" cy="734961"/>
          </a:xfrm>
        </p:spPr>
        <p:txBody>
          <a:bodyPr>
            <a:noAutofit/>
          </a:bodyPr>
          <a:lstStyle/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43713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9026"/>
            <a:ext cx="9144000" cy="1045980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What is cellulitis?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7960" y="1661653"/>
            <a:ext cx="8790039" cy="3596148"/>
          </a:xfrm>
        </p:spPr>
        <p:txBody>
          <a:bodyPr>
            <a:noAutofit/>
          </a:bodyPr>
          <a:lstStyle/>
          <a:p>
            <a:pPr marL="292608" lvl="1"/>
            <a:r>
              <a:rPr lang="en-GB" sz="3200" dirty="0">
                <a:solidFill>
                  <a:srgbClr val="572037"/>
                </a:solidFill>
                <a:latin typeface="Brandon Grotesque" panose="020B0503020203060202"/>
              </a:rPr>
              <a:t>A sudden, non contagious infection of the skin caused by a bacterial infection</a:t>
            </a:r>
          </a:p>
          <a:p>
            <a:pPr marL="292608" lvl="1"/>
            <a:r>
              <a:rPr lang="en-GB" sz="3200" dirty="0">
                <a:solidFill>
                  <a:srgbClr val="572037"/>
                </a:solidFill>
                <a:latin typeface="Brandon Grotesque" panose="020B0503020203060202"/>
              </a:rPr>
              <a:t>(usually Streptococcus)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 algn="l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People with lymphoedema are at an increased risk because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A collection of protein rich lymph fluid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Impaired lymphatic system doesn’t fight infection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08431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Symptoms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2082863"/>
            <a:ext cx="8485239" cy="4111459"/>
          </a:xfrm>
        </p:spPr>
        <p:txBody>
          <a:bodyPr>
            <a:noAutofit/>
          </a:bodyPr>
          <a:lstStyle/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Pain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Heat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Increased swelling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Blistering or leaking  (</a:t>
            </a:r>
            <a:r>
              <a:rPr lang="en-GB" sz="3200" dirty="0" err="1">
                <a:solidFill>
                  <a:srgbClr val="D58759"/>
                </a:solidFill>
                <a:latin typeface="Brandon Grotesque" panose="020B0503020203060202"/>
              </a:rPr>
              <a:t>lymphorrhoea</a:t>
            </a: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)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Flu-like symptoms, chills, fever, headache, nausea/sickness </a:t>
            </a:r>
          </a:p>
          <a:p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Symptoms can vary between each person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96501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70271"/>
            <a:ext cx="9144000" cy="1120877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What causes cellulitis?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2194" y="2104103"/>
            <a:ext cx="7865805" cy="3814915"/>
          </a:xfrm>
        </p:spPr>
        <p:txBody>
          <a:bodyPr>
            <a:noAutofit/>
          </a:bodyPr>
          <a:lstStyle/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cuts, scratches and insect bites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ulcers or wounds 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leaking/maceration 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fungal infection of toes or nails</a:t>
            </a:r>
          </a:p>
          <a:p>
            <a:pPr marL="292608" lvl="1" algn="l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 algn="l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BUT there may not be a cause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12003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Treatment for Cellulitis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1956619"/>
            <a:ext cx="8485239" cy="3913239"/>
          </a:xfrm>
        </p:spPr>
        <p:txBody>
          <a:bodyPr>
            <a:noAutofit/>
          </a:bodyPr>
          <a:lstStyle/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Contact your doctor immediately you suspect cellulitis 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Stop it before it gets worse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If left may damage the lymphatics more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Potential risk of sepsis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1110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D89E-B8C8-2240-B562-B7B5FA72D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9583"/>
            <a:ext cx="9144000" cy="3078746"/>
          </a:xfrm>
        </p:spPr>
        <p:txBody>
          <a:bodyPr>
            <a:normAutofit fontScale="90000"/>
          </a:bodyPr>
          <a:lstStyle/>
          <a:p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r>
              <a:rPr lang="en-GB" dirty="0">
                <a:solidFill>
                  <a:srgbClr val="501B4A"/>
                </a:solidFill>
                <a:latin typeface="Koara wild" pitchFamily="2" charset="77"/>
              </a:rPr>
              <a:t>Why Teesside Hospice?</a:t>
            </a:r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br>
              <a:rPr lang="en-GB" dirty="0">
                <a:solidFill>
                  <a:srgbClr val="501B4A"/>
                </a:solidFill>
                <a:latin typeface="Koara wild" pitchFamily="2" charset="77"/>
              </a:rPr>
            </a:br>
            <a:endParaRPr lang="en-US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7AAE-E315-1343-95CF-584582F85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2484"/>
            <a:ext cx="9144000" cy="466123"/>
          </a:xfrm>
        </p:spPr>
        <p:txBody>
          <a:bodyPr/>
          <a:lstStyle/>
          <a:p>
            <a:endParaRPr lang="en-US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F62AC-01F2-6343-9A38-EBAC693B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36" y="5728686"/>
            <a:ext cx="1542528" cy="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22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Antibiotics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6620" y="1868129"/>
            <a:ext cx="8711380" cy="3389671"/>
          </a:xfrm>
        </p:spPr>
        <p:txBody>
          <a:bodyPr>
            <a:noAutofit/>
          </a:bodyPr>
          <a:lstStyle/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2 weeks course of antibiotics </a:t>
            </a: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(may need longer)</a:t>
            </a:r>
          </a:p>
          <a:p>
            <a:pPr marL="292608" lvl="1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Evidence from the Lymphoedema Support Network </a:t>
            </a: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‘The Cellulitis Consensus Document’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73043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Which antibiotics?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2182761"/>
            <a:ext cx="8485239" cy="3075039"/>
          </a:xfrm>
        </p:spPr>
        <p:txBody>
          <a:bodyPr>
            <a:noAutofit/>
          </a:bodyPr>
          <a:lstStyle/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Flucloxacillin 500mg-1000mg four times a day</a:t>
            </a: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or</a:t>
            </a: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Clarithromycin 500mg twice a day</a:t>
            </a: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if allergic to penicillin</a:t>
            </a: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or</a:t>
            </a: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Doxycycline 100mg twice a day</a:t>
            </a:r>
          </a:p>
          <a:p>
            <a:pPr marL="292608" lvl="1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If allergic to penicillin and on statins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94084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Other treatment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1" y="2163097"/>
            <a:ext cx="7472868" cy="4395019"/>
          </a:xfrm>
        </p:spPr>
        <p:txBody>
          <a:bodyPr>
            <a:noAutofit/>
          </a:bodyPr>
          <a:lstStyle/>
          <a:p>
            <a:pPr marL="292608" lvl="1"/>
            <a:endParaRPr lang="en-GB" sz="3200" dirty="0">
              <a:solidFill>
                <a:srgbClr val="572037"/>
              </a:solidFill>
              <a:latin typeface="Koara wild" pitchFamily="50" charset="0"/>
            </a:endParaRP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Remove any compression for a few days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Stop any other lymphoedema treatments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Elevate limb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Drink plenty of water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Painkillers/</a:t>
            </a:r>
            <a:r>
              <a:rPr lang="en-GB" sz="3200" dirty="0" err="1">
                <a:solidFill>
                  <a:srgbClr val="D58759"/>
                </a:solidFill>
                <a:latin typeface="Brandon Grotesque" panose="020B0503020203060202"/>
              </a:rPr>
              <a:t>Paracetemol</a:t>
            </a: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as needed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/>
            <a:r>
              <a:rPr lang="en-GB" sz="4800" dirty="0">
                <a:solidFill>
                  <a:srgbClr val="572037"/>
                </a:solidFill>
                <a:latin typeface="Koara wild" pitchFamily="50" charset="0"/>
              </a:rPr>
              <a:t>Rest</a:t>
            </a:r>
          </a:p>
          <a:p>
            <a:pPr marL="292608" lvl="1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 algn="l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</p:txBody>
      </p:sp>
    </p:spTree>
    <p:extLst>
      <p:ext uri="{BB962C8B-B14F-4D97-AF65-F5344CB8AC3E}">
        <p14:creationId xmlns:p14="http://schemas.microsoft.com/office/powerpoint/2010/main" val="779201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Prevention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1019" y="2674374"/>
            <a:ext cx="7796980" cy="2583426"/>
          </a:xfrm>
        </p:spPr>
        <p:txBody>
          <a:bodyPr>
            <a:noAutofit/>
          </a:bodyPr>
          <a:lstStyle/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Skin care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Care when cutting nails (podiatry)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Do not walk around barefoot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Don’t get sunburn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Wear well fitting clothes and shoes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Electric razor for hair removal</a:t>
            </a:r>
          </a:p>
          <a:p>
            <a:pPr marL="292608" lvl="1" algn="l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</p:txBody>
      </p:sp>
    </p:spTree>
    <p:extLst>
      <p:ext uri="{BB962C8B-B14F-4D97-AF65-F5344CB8AC3E}">
        <p14:creationId xmlns:p14="http://schemas.microsoft.com/office/powerpoint/2010/main" val="362262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9026"/>
            <a:ext cx="9144000" cy="1016412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Long term antibiotics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1484" y="2082863"/>
            <a:ext cx="8996515" cy="3174937"/>
          </a:xfrm>
        </p:spPr>
        <p:txBody>
          <a:bodyPr>
            <a:noAutofit/>
          </a:bodyPr>
          <a:lstStyle/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If 2 or more episodes of cellulitis in a year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Penicillin V (phenoxymethylpenicillin) or clarithromycin 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Can be discontinued after 1 year if no further </a:t>
            </a:r>
            <a:r>
              <a:rPr lang="en-GB" sz="3200">
                <a:solidFill>
                  <a:srgbClr val="D58759"/>
                </a:solidFill>
                <a:latin typeface="Brandon Grotesque" panose="020B0503020203060202"/>
              </a:rPr>
              <a:t>episodes but </a:t>
            </a: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may be life long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need to stop them when taking a 2 week course of antibiotics, then restart again</a:t>
            </a:r>
          </a:p>
          <a:p>
            <a:pPr marL="292608" lvl="1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</p:txBody>
      </p:sp>
    </p:spTree>
    <p:extLst>
      <p:ext uri="{BB962C8B-B14F-4D97-AF65-F5344CB8AC3E}">
        <p14:creationId xmlns:p14="http://schemas.microsoft.com/office/powerpoint/2010/main" val="3297484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9026"/>
            <a:ext cx="9144000" cy="102631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In-case’ Antibiotics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1956619"/>
            <a:ext cx="8485239" cy="3301181"/>
          </a:xfrm>
        </p:spPr>
        <p:txBody>
          <a:bodyPr>
            <a:noAutofit/>
          </a:bodyPr>
          <a:lstStyle/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Patients may carry a 2 week course of antibiotics at home or if going on holiday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Antibiotics to be started immediately symptoms of cellulitis develop</a:t>
            </a:r>
          </a:p>
          <a:p>
            <a:pPr marL="749808" lvl="1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Medical opinion should be sought as soon as possible</a:t>
            </a:r>
          </a:p>
          <a:p>
            <a:pPr marL="292608" lvl="1" algn="l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292608" lvl="1"/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At the discretion of the GP</a:t>
            </a:r>
          </a:p>
          <a:p>
            <a:pPr marL="292608" lvl="1" algn="l"/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</p:txBody>
      </p:sp>
    </p:spTree>
    <p:extLst>
      <p:ext uri="{BB962C8B-B14F-4D97-AF65-F5344CB8AC3E}">
        <p14:creationId xmlns:p14="http://schemas.microsoft.com/office/powerpoint/2010/main" val="3551343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771210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Any questions on cellulitis?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2674374"/>
            <a:ext cx="8485239" cy="2583426"/>
          </a:xfrm>
        </p:spPr>
        <p:txBody>
          <a:bodyPr>
            <a:noAutofit/>
          </a:bodyPr>
          <a:lstStyle/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03922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771210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Any questions on cellulitis?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2674374"/>
            <a:ext cx="8485239" cy="2583426"/>
          </a:xfrm>
        </p:spPr>
        <p:txBody>
          <a:bodyPr>
            <a:noAutofit/>
          </a:bodyPr>
          <a:lstStyle/>
          <a:p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25946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Support for you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9217" y="2553753"/>
            <a:ext cx="8485239" cy="2583426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Contact the clinic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572037"/>
                </a:solidFill>
                <a:latin typeface="Koara wild" pitchFamily="50" charset="0"/>
              </a:rPr>
              <a:t>On-line</a:t>
            </a:r>
            <a:endParaRPr lang="en-GB" sz="3200" dirty="0">
              <a:solidFill>
                <a:srgbClr val="D58759"/>
              </a:solidFill>
              <a:latin typeface="Brandon Grotesque" panose="020B0503020203060202"/>
            </a:endParaRPr>
          </a:p>
          <a:p>
            <a:pPr marL="749808" lvl="1" indent="-457200" algn="l">
              <a:buFont typeface="Wingdings" panose="05000000000000000000" pitchFamily="2" charset="2"/>
              <a:buChar char="§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Teessidehospice.org/lymphoedema</a:t>
            </a:r>
          </a:p>
          <a:p>
            <a:pPr marL="749808" lvl="1" indent="-457200" algn="l">
              <a:buFont typeface="Wingdings" panose="05000000000000000000" pitchFamily="2" charset="2"/>
              <a:buChar char="§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Lymphoedema Support Network (LSN)</a:t>
            </a:r>
          </a:p>
          <a:p>
            <a:pPr marL="749808" lvl="1" indent="-457200" algn="l">
              <a:buFont typeface="Wingdings" panose="05000000000000000000" pitchFamily="2" charset="2"/>
              <a:buChar char="§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Legs Matter (legsmatter.org)</a:t>
            </a:r>
          </a:p>
          <a:p>
            <a:pPr marL="749808" lvl="1" indent="-457200" algn="l">
              <a:buFont typeface="Wingdings" panose="05000000000000000000" pitchFamily="2" charset="2"/>
              <a:buChar char="§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British Lymphology Society (BLS)</a:t>
            </a:r>
          </a:p>
          <a:p>
            <a:pPr marL="749808" lvl="1" indent="-457200" algn="l">
              <a:buFont typeface="Wingdings" panose="05000000000000000000" pitchFamily="2" charset="2"/>
              <a:buChar char="§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Facebook/Twitter</a:t>
            </a:r>
          </a:p>
        </p:txBody>
      </p:sp>
    </p:spTree>
    <p:extLst>
      <p:ext uri="{BB962C8B-B14F-4D97-AF65-F5344CB8AC3E}">
        <p14:creationId xmlns:p14="http://schemas.microsoft.com/office/powerpoint/2010/main" val="22080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0458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Conclusion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2760" y="2674374"/>
            <a:ext cx="8485239" cy="2583426"/>
          </a:xfrm>
        </p:spPr>
        <p:txBody>
          <a:bodyPr>
            <a:noAutofit/>
          </a:bodyPr>
          <a:lstStyle/>
          <a:p>
            <a:pPr marL="292608" lvl="1"/>
            <a:r>
              <a:rPr lang="en-GB" sz="4000" dirty="0">
                <a:solidFill>
                  <a:srgbClr val="D58759"/>
                </a:solidFill>
                <a:latin typeface="Koara wild" pitchFamily="50" charset="0"/>
              </a:rPr>
              <a:t>Include skin care as part of your normal daily routine</a:t>
            </a:r>
          </a:p>
        </p:txBody>
      </p:sp>
    </p:spTree>
    <p:extLst>
      <p:ext uri="{BB962C8B-B14F-4D97-AF65-F5344CB8AC3E}">
        <p14:creationId xmlns:p14="http://schemas.microsoft.com/office/powerpoint/2010/main" val="3859529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443346" y="1154942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423032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The aim of these sessions is to </a:t>
            </a:r>
            <a:r>
              <a:rPr lang="en-GB" sz="4800" dirty="0">
                <a:solidFill>
                  <a:srgbClr val="572037"/>
                </a:solidFill>
                <a:latin typeface="Koara wild" pitchFamily="50" charset="0"/>
              </a:rPr>
              <a:t>increase</a:t>
            </a:r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 your knowledge of </a:t>
            </a:r>
            <a:r>
              <a:rPr lang="en-GB" dirty="0">
                <a:solidFill>
                  <a:srgbClr val="572037"/>
                </a:solidFill>
                <a:latin typeface="Koara wild" pitchFamily="50" charset="0"/>
              </a:rPr>
              <a:t>lymphoedema</a:t>
            </a:r>
            <a:r>
              <a:rPr lang="en-GB" sz="5400" dirty="0">
                <a:solidFill>
                  <a:srgbClr val="572037"/>
                </a:solidFill>
                <a:latin typeface="Koara wild" pitchFamily="50" charset="0"/>
              </a:rPr>
              <a:t> and how to manage it yourself.</a:t>
            </a:r>
            <a:br>
              <a:rPr lang="en-GB" sz="5400" dirty="0">
                <a:solidFill>
                  <a:srgbClr val="572037"/>
                </a:solidFill>
                <a:latin typeface="Koara wild" pitchFamily="50" charset="0"/>
              </a:rPr>
            </a:br>
            <a:endParaRPr lang="en-GB" sz="5400" dirty="0">
              <a:solidFill>
                <a:srgbClr val="572037"/>
              </a:solidFill>
              <a:latin typeface="Koara wild" pitchFamily="50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88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419026"/>
            <a:ext cx="9144000" cy="996819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572037"/>
                </a:solidFill>
                <a:latin typeface="Koara wild" pitchFamily="50" charset="0"/>
              </a:rPr>
              <a:t>How this clinic will help you?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099216" y="1917290"/>
            <a:ext cx="10092784" cy="3805085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Attend Patient Admission Group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Initial assessment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Review assessment (4-5 weeks later)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Attend Patient Education Group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Review assessment (3 months later)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Review assessment and discharge (3-6 months later)</a:t>
            </a:r>
          </a:p>
          <a:p>
            <a:endParaRPr lang="en-GB" dirty="0">
              <a:latin typeface="Brandon Grotesque" panose="020B0503020203060202"/>
            </a:endParaRPr>
          </a:p>
        </p:txBody>
      </p:sp>
    </p:spTree>
    <p:extLst>
      <p:ext uri="{BB962C8B-B14F-4D97-AF65-F5344CB8AC3E}">
        <p14:creationId xmlns:p14="http://schemas.microsoft.com/office/powerpoint/2010/main" val="36050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1651819" y="3316929"/>
            <a:ext cx="7934778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5136"/>
            <a:ext cx="9144000" cy="884904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572037"/>
                </a:solidFill>
                <a:latin typeface="Koara wild" pitchFamily="50" charset="0"/>
              </a:rPr>
              <a:t>3 Sessions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903" y="1602658"/>
            <a:ext cx="8170606" cy="4778478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Week 1     - What is lymphoedema?</a:t>
            </a:r>
            <a:b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</a:b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                  - Skin care</a:t>
            </a:r>
            <a:b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</a:b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                  - Cellulitis</a:t>
            </a:r>
          </a:p>
          <a:p>
            <a:pPr algn="l"/>
            <a:b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</a:b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Week 2    - Exercise/movement</a:t>
            </a:r>
            <a:b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</a:b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                 - Patient Activities</a:t>
            </a:r>
            <a:b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</a:b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                  - Compression</a:t>
            </a:r>
          </a:p>
          <a:p>
            <a:pPr algn="l"/>
            <a:b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</a:br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Week 3    - Management of a Chronic Condition </a:t>
            </a:r>
          </a:p>
        </p:txBody>
      </p:sp>
    </p:spTree>
    <p:extLst>
      <p:ext uri="{BB962C8B-B14F-4D97-AF65-F5344CB8AC3E}">
        <p14:creationId xmlns:p14="http://schemas.microsoft.com/office/powerpoint/2010/main" val="39629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36817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572037"/>
                </a:solidFill>
                <a:latin typeface="Koara wild" pitchFamily="50" charset="0"/>
              </a:rPr>
              <a:t>What is Lymphoedema?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23536"/>
            <a:ext cx="8839200" cy="289068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GB" sz="6700" dirty="0">
                <a:solidFill>
                  <a:srgbClr val="D58759"/>
                </a:solidFill>
                <a:latin typeface="Brandon Grotesque" panose="020B0503020203060202"/>
              </a:rPr>
              <a:t>Lymphoedema is a progressive chronic condition that affects a significant number of people and can have deleterious effects on patients' </a:t>
            </a:r>
            <a:r>
              <a:rPr lang="en-GB" sz="5800" dirty="0">
                <a:solidFill>
                  <a:srgbClr val="D58759"/>
                </a:solidFill>
                <a:latin typeface="Brandon Grotesque" panose="020B0503020203060202"/>
              </a:rPr>
              <a:t>physical</a:t>
            </a:r>
            <a:r>
              <a:rPr lang="en-GB" sz="6700" dirty="0">
                <a:solidFill>
                  <a:srgbClr val="D58759"/>
                </a:solidFill>
                <a:latin typeface="Brandon Grotesque" panose="020B0503020203060202"/>
              </a:rPr>
              <a:t> and psychosocial health. </a:t>
            </a:r>
          </a:p>
          <a:p>
            <a:pPr algn="just"/>
            <a:endParaRPr lang="en-GB" sz="2800" dirty="0">
              <a:solidFill>
                <a:srgbClr val="D58759"/>
              </a:solidFill>
              <a:latin typeface="Brandon Grotesque" panose="020B0503020203060202"/>
            </a:endParaRPr>
          </a:p>
          <a:p>
            <a:pPr algn="r"/>
            <a:r>
              <a:rPr lang="en-GB" sz="3300" dirty="0">
                <a:solidFill>
                  <a:srgbClr val="D58759"/>
                </a:solidFill>
                <a:latin typeface="Brandon Grotesque" panose="020B0503020203060202"/>
              </a:rPr>
              <a:t>               International Consensus Document – </a:t>
            </a:r>
          </a:p>
          <a:p>
            <a:pPr algn="r"/>
            <a:r>
              <a:rPr lang="en-GB" sz="3300" dirty="0">
                <a:solidFill>
                  <a:srgbClr val="D58759"/>
                </a:solidFill>
                <a:latin typeface="Brandon Grotesque" panose="020B0503020203060202"/>
              </a:rPr>
              <a:t>Best Practice for the Management of Lymphoedema </a:t>
            </a:r>
          </a:p>
          <a:p>
            <a:endParaRPr lang="en-GB" sz="3300" dirty="0"/>
          </a:p>
        </p:txBody>
      </p:sp>
    </p:spTree>
    <p:extLst>
      <p:ext uri="{BB962C8B-B14F-4D97-AF65-F5344CB8AC3E}">
        <p14:creationId xmlns:p14="http://schemas.microsoft.com/office/powerpoint/2010/main" val="9740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74434" y="3218881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535" y="1122363"/>
            <a:ext cx="9144000" cy="116855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572037"/>
                </a:solidFill>
                <a:latin typeface="Koara wild" pitchFamily="50" charset="0"/>
              </a:rPr>
              <a:t>Lymphoedema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5716" y="3431458"/>
            <a:ext cx="8072283" cy="1826342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Lymph – the fluid in the lymphatic system</a:t>
            </a:r>
          </a:p>
          <a:p>
            <a:pPr algn="l"/>
            <a:r>
              <a:rPr lang="en-GB" sz="3200" dirty="0">
                <a:solidFill>
                  <a:srgbClr val="D58759"/>
                </a:solidFill>
                <a:latin typeface="Brandon Grotesque" panose="020B0503020203060202"/>
              </a:rPr>
              <a:t>Oedema – swelling caused by fluid</a:t>
            </a:r>
          </a:p>
        </p:txBody>
      </p:sp>
    </p:spTree>
    <p:extLst>
      <p:ext uri="{BB962C8B-B14F-4D97-AF65-F5344CB8AC3E}">
        <p14:creationId xmlns:p14="http://schemas.microsoft.com/office/powerpoint/2010/main" val="137344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3D3E08-0864-AA4E-8240-85AB4FF5D866}"/>
              </a:ext>
            </a:extLst>
          </p:cNvPr>
          <p:cNvSpPr txBox="1">
            <a:spLocks/>
          </p:cNvSpPr>
          <p:nvPr/>
        </p:nvSpPr>
        <p:spPr>
          <a:xfrm>
            <a:off x="2099217" y="1066451"/>
            <a:ext cx="6981194" cy="305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501B4A"/>
              </a:solidFill>
              <a:latin typeface="Koara wild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81FFF9-8290-E949-BB1B-16384ABEB04D}"/>
              </a:ext>
            </a:extLst>
          </p:cNvPr>
          <p:cNvSpPr txBox="1">
            <a:spLocks/>
          </p:cNvSpPr>
          <p:nvPr/>
        </p:nvSpPr>
        <p:spPr>
          <a:xfrm>
            <a:off x="2605403" y="3297264"/>
            <a:ext cx="6981194" cy="146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rgbClr val="3A192F"/>
              </a:solidFill>
              <a:latin typeface="Brandon Grotesque" panose="020B0503020203060202" pitchFamily="34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27476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572037"/>
                </a:solidFill>
                <a:latin typeface="Koara wild" pitchFamily="50" charset="0"/>
              </a:rPr>
              <a:t>Functions of </a:t>
            </a:r>
            <a:br>
              <a:rPr lang="en-GB" sz="4800" dirty="0">
                <a:solidFill>
                  <a:srgbClr val="572037"/>
                </a:solidFill>
                <a:latin typeface="Koara wild" pitchFamily="50" charset="0"/>
              </a:rPr>
            </a:br>
            <a:r>
              <a:rPr lang="en-GB" sz="4800" dirty="0">
                <a:solidFill>
                  <a:srgbClr val="572037"/>
                </a:solidFill>
                <a:latin typeface="Koara wild" pitchFamily="50" charset="0"/>
              </a:rPr>
              <a:t>The lymphatic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3470" y="3602038"/>
            <a:ext cx="7354529" cy="1655762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D58759"/>
                </a:solidFill>
                <a:latin typeface="Brandon Grotesque" panose="020B0503020203060202"/>
              </a:rPr>
              <a:t>Transports lymph around the body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D58759"/>
                </a:solidFill>
                <a:latin typeface="Brandon Grotesque" panose="020B0503020203060202"/>
              </a:rPr>
              <a:t> Sewerage system of the body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D58759"/>
                </a:solidFill>
                <a:latin typeface="Brandon Grotesque" panose="020B0503020203060202"/>
              </a:rPr>
              <a:t> Part of the Auto-immune system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340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832</Words>
  <Application>Microsoft Office PowerPoint</Application>
  <PresentationFormat>Widescreen</PresentationFormat>
  <Paragraphs>171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Koara wild</vt:lpstr>
      <vt:lpstr>Calibri Light</vt:lpstr>
      <vt:lpstr>Brandon Grotesque</vt:lpstr>
      <vt:lpstr>Calibri</vt:lpstr>
      <vt:lpstr>Arial</vt:lpstr>
      <vt:lpstr>Wingdings</vt:lpstr>
      <vt:lpstr>Office Theme</vt:lpstr>
      <vt:lpstr>   Lymphoedema Patient Education Group Week 1 </vt:lpstr>
      <vt:lpstr>PowerPoint Presentation</vt:lpstr>
      <vt:lpstr>   Why Teesside Hospice?  </vt:lpstr>
      <vt:lpstr>The aim of these sessions is to increase your knowledge of lymphoedema and how to manage it yourself. </vt:lpstr>
      <vt:lpstr>How this clinic will help you?</vt:lpstr>
      <vt:lpstr>3 Sessions</vt:lpstr>
      <vt:lpstr>What is Lymphoedema?</vt:lpstr>
      <vt:lpstr>Lymphoedema</vt:lpstr>
      <vt:lpstr>Functions of  The lymphatic system</vt:lpstr>
      <vt:lpstr>PowerPoint Presentation</vt:lpstr>
      <vt:lpstr>Types of Lymphoedema</vt:lpstr>
      <vt:lpstr>Terms used in lymphoedema</vt:lpstr>
      <vt:lpstr>Cornerstones of Lymphoedema Care</vt:lpstr>
      <vt:lpstr>Skin Care</vt:lpstr>
      <vt:lpstr>Why do skincare?</vt:lpstr>
      <vt:lpstr>Looking after your skin</vt:lpstr>
      <vt:lpstr>How to do skin care</vt:lpstr>
      <vt:lpstr>Arm</vt:lpstr>
      <vt:lpstr>Leg</vt:lpstr>
      <vt:lpstr>What ceams to use</vt:lpstr>
      <vt:lpstr>Aids to doing skin care</vt:lpstr>
      <vt:lpstr>Video  and leaflets can be seen on the website  teessidehospice.org/lymphoedema</vt:lpstr>
      <vt:lpstr>Warning</vt:lpstr>
      <vt:lpstr>Any questions on skin care?</vt:lpstr>
      <vt:lpstr>Cellulitis</vt:lpstr>
      <vt:lpstr>What is cellulitis?</vt:lpstr>
      <vt:lpstr>Symptoms</vt:lpstr>
      <vt:lpstr>What causes cellulitis?</vt:lpstr>
      <vt:lpstr>Treatment for Cellulitis</vt:lpstr>
      <vt:lpstr>Antibiotics</vt:lpstr>
      <vt:lpstr>Which antibiotics?</vt:lpstr>
      <vt:lpstr>Other treatment</vt:lpstr>
      <vt:lpstr>Prevention</vt:lpstr>
      <vt:lpstr>Long term antibiotics</vt:lpstr>
      <vt:lpstr>In-case’ Antibiotics</vt:lpstr>
      <vt:lpstr>Any questions on cellulitis?</vt:lpstr>
      <vt:lpstr>Any questions on cellulitis?</vt:lpstr>
      <vt:lpstr>Support for you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 Copy</dc:title>
  <dc:creator>Lisa Holt</dc:creator>
  <cp:lastModifiedBy>Elizabeth Horne</cp:lastModifiedBy>
  <cp:revision>40</cp:revision>
  <dcterms:created xsi:type="dcterms:W3CDTF">2019-11-19T10:21:57Z</dcterms:created>
  <dcterms:modified xsi:type="dcterms:W3CDTF">2023-02-08T13:00:10Z</dcterms:modified>
</cp:coreProperties>
</file>